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9"/>
  </p:notesMasterIdLst>
  <p:sldIdLst>
    <p:sldId id="256" r:id="rId2"/>
    <p:sldId id="257" r:id="rId3"/>
    <p:sldId id="258" r:id="rId4"/>
    <p:sldId id="260" r:id="rId5"/>
    <p:sldId id="279" r:id="rId6"/>
    <p:sldId id="262" r:id="rId7"/>
    <p:sldId id="259" r:id="rId8"/>
    <p:sldId id="261" r:id="rId9"/>
    <p:sldId id="294" r:id="rId10"/>
    <p:sldId id="263" r:id="rId11"/>
    <p:sldId id="264" r:id="rId12"/>
    <p:sldId id="298" r:id="rId13"/>
    <p:sldId id="297" r:id="rId14"/>
    <p:sldId id="284" r:id="rId15"/>
    <p:sldId id="299" r:id="rId16"/>
    <p:sldId id="265" r:id="rId17"/>
    <p:sldId id="278" r:id="rId18"/>
    <p:sldId id="266" r:id="rId19"/>
    <p:sldId id="296" r:id="rId20"/>
    <p:sldId id="295" r:id="rId21"/>
    <p:sldId id="290" r:id="rId22"/>
    <p:sldId id="267" r:id="rId23"/>
    <p:sldId id="268" r:id="rId24"/>
    <p:sldId id="285" r:id="rId25"/>
    <p:sldId id="293" r:id="rId26"/>
    <p:sldId id="269" r:id="rId27"/>
    <p:sldId id="286" r:id="rId28"/>
    <p:sldId id="287" r:id="rId29"/>
    <p:sldId id="288" r:id="rId30"/>
    <p:sldId id="276" r:id="rId31"/>
    <p:sldId id="270" r:id="rId32"/>
    <p:sldId id="271" r:id="rId33"/>
    <p:sldId id="272" r:id="rId34"/>
    <p:sldId id="300" r:id="rId35"/>
    <p:sldId id="273" r:id="rId36"/>
    <p:sldId id="302" r:id="rId37"/>
    <p:sldId id="301" r:id="rId38"/>
    <p:sldId id="274" r:id="rId39"/>
    <p:sldId id="289" r:id="rId40"/>
    <p:sldId id="291" r:id="rId41"/>
    <p:sldId id="292" r:id="rId42"/>
    <p:sldId id="303" r:id="rId43"/>
    <p:sldId id="304" r:id="rId44"/>
    <p:sldId id="281" r:id="rId45"/>
    <p:sldId id="282" r:id="rId46"/>
    <p:sldId id="283" r:id="rId47"/>
    <p:sldId id="277" r:id="rId4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16" autoAdjust="0"/>
    <p:restoredTop sz="94660"/>
  </p:normalViewPr>
  <p:slideViewPr>
    <p:cSldViewPr snapToGrid="0">
      <p:cViewPr varScale="1">
        <p:scale>
          <a:sx n="76" d="100"/>
          <a:sy n="76" d="100"/>
        </p:scale>
        <p:origin x="126" y="69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839C0EC9-BCF9-4CF8-BA9E-5C9ACB504A13}" type="datetimeFigureOut">
              <a:rPr lang="en-US" smtClean="0"/>
              <a:t>3/13/2020</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48D3F704-B95C-4F1D-8FC7-DFE113AED1CA}" type="slidenum">
              <a:rPr lang="en-US" smtClean="0"/>
              <a:t>‹#›</a:t>
            </a:fld>
            <a:endParaRPr lang="en-US"/>
          </a:p>
        </p:txBody>
      </p:sp>
    </p:spTree>
    <p:extLst>
      <p:ext uri="{BB962C8B-B14F-4D97-AF65-F5344CB8AC3E}">
        <p14:creationId xmlns:p14="http://schemas.microsoft.com/office/powerpoint/2010/main" val="5170150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Shows</a:t>
            </a:r>
            <a:r>
              <a:rPr lang="en-US" baseline="0" dirty="0" smtClean="0"/>
              <a:t> two women and a man, the man somersaulting over the back of a bull. Most likely associated with the cult of the bull, which is an ancient symbol of virility.  This ritual game depicted pre dates the modern bullfight.</a:t>
            </a:r>
          </a:p>
          <a:p>
            <a:r>
              <a:rPr lang="en-US" baseline="0" dirty="0" smtClean="0"/>
              <a:t>Possible connections to rituals of blood sacrifice.</a:t>
            </a:r>
          </a:p>
          <a:p>
            <a:r>
              <a:rPr lang="en-US" baseline="0" dirty="0" smtClean="0"/>
              <a:t>Human beings depicted are not pawns in a game, but as challengers in a contest of wit and physical agility.</a:t>
            </a:r>
            <a:endParaRPr lang="en-US" dirty="0"/>
          </a:p>
        </p:txBody>
      </p:sp>
      <p:sp>
        <p:nvSpPr>
          <p:cNvPr id="4" name="Slide Number Placeholder 3"/>
          <p:cNvSpPr>
            <a:spLocks noGrp="1"/>
          </p:cNvSpPr>
          <p:nvPr>
            <p:ph type="sldNum" sz="quarter" idx="10"/>
          </p:nvPr>
        </p:nvSpPr>
        <p:spPr/>
        <p:txBody>
          <a:bodyPr/>
          <a:lstStyle/>
          <a:p>
            <a:fld id="{48D3F704-B95C-4F1D-8FC7-DFE113AED1CA}" type="slidenum">
              <a:rPr lang="en-US" smtClean="0"/>
              <a:t>6</a:t>
            </a:fld>
            <a:endParaRPr lang="en-US"/>
          </a:p>
        </p:txBody>
      </p:sp>
    </p:spTree>
    <p:extLst>
      <p:ext uri="{BB962C8B-B14F-4D97-AF65-F5344CB8AC3E}">
        <p14:creationId xmlns:p14="http://schemas.microsoft.com/office/powerpoint/2010/main" val="4041426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Agamemnon</a:t>
            </a:r>
            <a:r>
              <a:rPr lang="en-US" baseline="0" dirty="0" smtClean="0"/>
              <a:t> mask:</a:t>
            </a:r>
          </a:p>
          <a:p>
            <a:r>
              <a:rPr lang="en-US" baseline="0" dirty="0" smtClean="0"/>
              <a:t>Gold</a:t>
            </a:r>
          </a:p>
          <a:p>
            <a:r>
              <a:rPr lang="en-US" baseline="0" dirty="0" smtClean="0"/>
              <a:t>Lion Gate: On mainland Greece, the </a:t>
            </a:r>
            <a:r>
              <a:rPr lang="en-US" baseline="0" dirty="0" err="1" smtClean="0"/>
              <a:t>Mycenaeans</a:t>
            </a:r>
            <a:r>
              <a:rPr lang="en-US" baseline="0" dirty="0" smtClean="0"/>
              <a:t> constructed this massive wall and others like it, so fortified that later generations thought the structures had been built by a mythical race of giants know as the Cyclops. Nine foot high stone lions flank a column that hold a Minoan-style alter.</a:t>
            </a:r>
            <a:endParaRPr lang="en-US" dirty="0"/>
          </a:p>
        </p:txBody>
      </p:sp>
      <p:sp>
        <p:nvSpPr>
          <p:cNvPr id="4" name="Slide Number Placeholder 3"/>
          <p:cNvSpPr>
            <a:spLocks noGrp="1"/>
          </p:cNvSpPr>
          <p:nvPr>
            <p:ph type="sldNum" sz="quarter" idx="10"/>
          </p:nvPr>
        </p:nvSpPr>
        <p:spPr/>
        <p:txBody>
          <a:bodyPr/>
          <a:lstStyle/>
          <a:p>
            <a:fld id="{48D3F704-B95C-4F1D-8FC7-DFE113AED1CA}" type="slidenum">
              <a:rPr lang="en-US" smtClean="0"/>
              <a:t>8</a:t>
            </a:fld>
            <a:endParaRPr lang="en-US"/>
          </a:p>
        </p:txBody>
      </p:sp>
    </p:spTree>
    <p:extLst>
      <p:ext uri="{BB962C8B-B14F-4D97-AF65-F5344CB8AC3E}">
        <p14:creationId xmlns:p14="http://schemas.microsoft.com/office/powerpoint/2010/main" val="29688342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Early hieroglyphs nor the Linear A have been deciphered.</a:t>
            </a:r>
          </a:p>
          <a:p>
            <a:r>
              <a:rPr lang="en-US" dirty="0" smtClean="0"/>
              <a:t>Linear B, found on mainland Greece, is an early form of Greek. Used for bureaucratic and administrative</a:t>
            </a:r>
            <a:r>
              <a:rPr lang="en-US" baseline="0" dirty="0" smtClean="0"/>
              <a:t> purposes. 4600 tablets are inscribed with lists of people, produce, animals, and manufactured goods.</a:t>
            </a:r>
            <a:endParaRPr lang="en-US" dirty="0"/>
          </a:p>
        </p:txBody>
      </p:sp>
      <p:sp>
        <p:nvSpPr>
          <p:cNvPr id="4" name="Slide Number Placeholder 3"/>
          <p:cNvSpPr>
            <a:spLocks noGrp="1"/>
          </p:cNvSpPr>
          <p:nvPr>
            <p:ph type="sldNum" sz="quarter" idx="10"/>
          </p:nvPr>
        </p:nvSpPr>
        <p:spPr/>
        <p:txBody>
          <a:bodyPr/>
          <a:lstStyle/>
          <a:p>
            <a:fld id="{48D3F704-B95C-4F1D-8FC7-DFE113AED1CA}" type="slidenum">
              <a:rPr lang="en-US" smtClean="0"/>
              <a:t>10</a:t>
            </a:fld>
            <a:endParaRPr lang="en-US"/>
          </a:p>
        </p:txBody>
      </p:sp>
    </p:spTree>
    <p:extLst>
      <p:ext uri="{BB962C8B-B14F-4D97-AF65-F5344CB8AC3E}">
        <p14:creationId xmlns:p14="http://schemas.microsoft.com/office/powerpoint/2010/main" val="26552491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smtClean="0"/>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Date Placeholder 2"/>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smtClean="0"/>
              <a:t>Click to 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3/13/2020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B61BEF0D-F0BB-DE4B-95CE-6DB70DBA9567}" type="datetimeFigureOut">
              <a:rPr lang="en-US" dirty="0"/>
              <a:pPr/>
              <a:t>3/13/2020</a:t>
            </a:fld>
            <a:endParaRPr lang="en-US" dirty="0"/>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dirty="0"/>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68"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jpg"/></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g"/><Relationship Id="rId1" Type="http://schemas.openxmlformats.org/officeDocument/2006/relationships/slideLayout" Target="../slideLayouts/slideLayout7.xml"/><Relationship Id="rId4" Type="http://schemas.openxmlformats.org/officeDocument/2006/relationships/image" Target="../media/image13.jpg"/></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6.jpg"/><Relationship Id="rId4" Type="http://schemas.openxmlformats.org/officeDocument/2006/relationships/image" Target="../media/image15.jpg"/></Relationships>
</file>

<file path=ppt/slides/_rels/slide1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7.xml"/><Relationship Id="rId4" Type="http://schemas.openxmlformats.org/officeDocument/2006/relationships/image" Target="../media/image23.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8" Type="http://schemas.openxmlformats.org/officeDocument/2006/relationships/image" Target="../media/image31.jpg"/><Relationship Id="rId3" Type="http://schemas.openxmlformats.org/officeDocument/2006/relationships/image" Target="../media/image26.jpg"/><Relationship Id="rId7" Type="http://schemas.openxmlformats.org/officeDocument/2006/relationships/image" Target="../media/image30.jpg"/><Relationship Id="rId2" Type="http://schemas.openxmlformats.org/officeDocument/2006/relationships/image" Target="../media/image25.jpg"/><Relationship Id="rId1" Type="http://schemas.openxmlformats.org/officeDocument/2006/relationships/slideLayout" Target="../slideLayouts/slideLayout7.xml"/><Relationship Id="rId6" Type="http://schemas.openxmlformats.org/officeDocument/2006/relationships/image" Target="../media/image29.jpg"/><Relationship Id="rId5" Type="http://schemas.openxmlformats.org/officeDocument/2006/relationships/image" Target="../media/image28.jpg"/><Relationship Id="rId10" Type="http://schemas.openxmlformats.org/officeDocument/2006/relationships/image" Target="../media/image33.jpg"/><Relationship Id="rId4" Type="http://schemas.openxmlformats.org/officeDocument/2006/relationships/image" Target="../media/image27.jpg"/><Relationship Id="rId9" Type="http://schemas.openxmlformats.org/officeDocument/2006/relationships/image" Target="../media/image32.jpg"/></Relationships>
</file>

<file path=ppt/slides/_rels/slide19.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png"/><Relationship Id="rId1" Type="http://schemas.openxmlformats.org/officeDocument/2006/relationships/slideLayout" Target="../slideLayouts/slideLayout7.xml"/><Relationship Id="rId4" Type="http://schemas.openxmlformats.org/officeDocument/2006/relationships/image" Target="../media/image36.jpg"/></Relationships>
</file>

<file path=ppt/slides/_rels/slide20.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g"/><Relationship Id="rId1" Type="http://schemas.openxmlformats.org/officeDocument/2006/relationships/slideLayout" Target="../slideLayouts/slideLayout7.xml"/><Relationship Id="rId4" Type="http://schemas.openxmlformats.org/officeDocument/2006/relationships/image" Target="../media/image39.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7.xml"/><Relationship Id="rId4" Type="http://schemas.openxmlformats.org/officeDocument/2006/relationships/image" Target="../media/image44.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6.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47.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52.jpg"/><Relationship Id="rId2" Type="http://schemas.openxmlformats.org/officeDocument/2006/relationships/image" Target="../media/image51.jp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9.jp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image" Target="../media/image60.jpg"/><Relationship Id="rId1" Type="http://schemas.openxmlformats.org/officeDocument/2006/relationships/slideLayout" Target="../slideLayouts/slideLayout7.xml"/><Relationship Id="rId4" Type="http://schemas.openxmlformats.org/officeDocument/2006/relationships/image" Target="../media/image62.png"/></Relationships>
</file>

<file path=ppt/slides/_rels/slide38.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9.jpg"/><Relationship Id="rId2" Type="http://schemas.openxmlformats.org/officeDocument/2006/relationships/image" Target="../media/image64.jpg"/><Relationship Id="rId1" Type="http://schemas.openxmlformats.org/officeDocument/2006/relationships/slideLayout" Target="../slideLayouts/slideLayout7.xml"/><Relationship Id="rId6" Type="http://schemas.openxmlformats.org/officeDocument/2006/relationships/image" Target="../media/image68.jpg"/><Relationship Id="rId5" Type="http://schemas.openxmlformats.org/officeDocument/2006/relationships/image" Target="../media/image67.jpg"/><Relationship Id="rId4" Type="http://schemas.openxmlformats.org/officeDocument/2006/relationships/image" Target="../media/image66.jp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1.jpg"/><Relationship Id="rId7" Type="http://schemas.openxmlformats.org/officeDocument/2006/relationships/image" Target="../media/image75.jpg"/><Relationship Id="rId2" Type="http://schemas.openxmlformats.org/officeDocument/2006/relationships/image" Target="../media/image70.jpg"/><Relationship Id="rId1" Type="http://schemas.openxmlformats.org/officeDocument/2006/relationships/slideLayout" Target="../slideLayouts/slideLayout7.xml"/><Relationship Id="rId6" Type="http://schemas.openxmlformats.org/officeDocument/2006/relationships/image" Target="../media/image74.gif"/><Relationship Id="rId5" Type="http://schemas.openxmlformats.org/officeDocument/2006/relationships/image" Target="../media/image73.jpg"/><Relationship Id="rId4" Type="http://schemas.openxmlformats.org/officeDocument/2006/relationships/image" Target="../media/image72.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gif"/><Relationship Id="rId1" Type="http://schemas.openxmlformats.org/officeDocument/2006/relationships/slideLayout" Target="../slideLayouts/slideLayout7.xml"/><Relationship Id="rId6" Type="http://schemas.openxmlformats.org/officeDocument/2006/relationships/image" Target="../media/image80.jpg"/><Relationship Id="rId5" Type="http://schemas.openxmlformats.org/officeDocument/2006/relationships/image" Target="../media/image79.jpg"/><Relationship Id="rId4" Type="http://schemas.openxmlformats.org/officeDocument/2006/relationships/image" Target="../media/image78.jpg"/></Relationships>
</file>

<file path=ppt/slides/_rels/slide44.xml.rels><?xml version="1.0" encoding="UTF-8" standalone="yes"?>
<Relationships xmlns="http://schemas.openxmlformats.org/package/2006/relationships"><Relationship Id="rId3" Type="http://schemas.openxmlformats.org/officeDocument/2006/relationships/image" Target="../media/image82.jpg"/><Relationship Id="rId2" Type="http://schemas.openxmlformats.org/officeDocument/2006/relationships/image" Target="../media/image81.jpg"/><Relationship Id="rId1" Type="http://schemas.openxmlformats.org/officeDocument/2006/relationships/slideLayout" Target="../slideLayouts/slideLayout7.xml"/><Relationship Id="rId5" Type="http://schemas.openxmlformats.org/officeDocument/2006/relationships/image" Target="../media/image84.jpg"/><Relationship Id="rId4" Type="http://schemas.openxmlformats.org/officeDocument/2006/relationships/image" Target="../media/image83.jpg"/></Relationships>
</file>

<file path=ppt/slides/_rels/slide45.xml.rels><?xml version="1.0" encoding="UTF-8" standalone="yes"?>
<Relationships xmlns="http://schemas.openxmlformats.org/package/2006/relationships"><Relationship Id="rId3" Type="http://schemas.openxmlformats.org/officeDocument/2006/relationships/image" Target="../media/image86.jpg"/><Relationship Id="rId7" Type="http://schemas.openxmlformats.org/officeDocument/2006/relationships/image" Target="../media/image90.jpg"/><Relationship Id="rId2" Type="http://schemas.openxmlformats.org/officeDocument/2006/relationships/image" Target="../media/image85.jpg"/><Relationship Id="rId1" Type="http://schemas.openxmlformats.org/officeDocument/2006/relationships/slideLayout" Target="../slideLayouts/slideLayout7.xml"/><Relationship Id="rId6" Type="http://schemas.openxmlformats.org/officeDocument/2006/relationships/image" Target="../media/image89.jpg"/><Relationship Id="rId5" Type="http://schemas.openxmlformats.org/officeDocument/2006/relationships/image" Target="../media/image88.jpg"/><Relationship Id="rId4" Type="http://schemas.openxmlformats.org/officeDocument/2006/relationships/image" Target="../media/image87.jpg"/></Relationships>
</file>

<file path=ppt/slides/_rels/slide46.xml.rels><?xml version="1.0" encoding="UTF-8" standalone="yes"?>
<Relationships xmlns="http://schemas.openxmlformats.org/package/2006/relationships"><Relationship Id="rId8" Type="http://schemas.openxmlformats.org/officeDocument/2006/relationships/image" Target="../media/image97.jpg"/><Relationship Id="rId3" Type="http://schemas.openxmlformats.org/officeDocument/2006/relationships/image" Target="../media/image92.jpg"/><Relationship Id="rId7" Type="http://schemas.openxmlformats.org/officeDocument/2006/relationships/image" Target="../media/image96.jpg"/><Relationship Id="rId2" Type="http://schemas.openxmlformats.org/officeDocument/2006/relationships/image" Target="../media/image91.jpg"/><Relationship Id="rId1" Type="http://schemas.openxmlformats.org/officeDocument/2006/relationships/slideLayout" Target="../slideLayouts/slideLayout7.xml"/><Relationship Id="rId6" Type="http://schemas.openxmlformats.org/officeDocument/2006/relationships/image" Target="../media/image95.jpg"/><Relationship Id="rId5" Type="http://schemas.openxmlformats.org/officeDocument/2006/relationships/image" Target="../media/image94.jpg"/><Relationship Id="rId4" Type="http://schemas.openxmlformats.org/officeDocument/2006/relationships/image" Target="../media/image93.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1384301"/>
          </a:xfrm>
        </p:spPr>
        <p:txBody>
          <a:bodyPr>
            <a:noAutofit/>
          </a:bodyPr>
          <a:lstStyle/>
          <a:p>
            <a:pPr algn="ctr"/>
            <a:r>
              <a:rPr lang="en-US" sz="9600" u="sng" dirty="0" smtClean="0">
                <a:latin typeface="Berlin Sans FB" panose="020E0602020502020306" pitchFamily="34" charset="0"/>
              </a:rPr>
              <a:t>Greece</a:t>
            </a:r>
            <a:endParaRPr lang="en-US" sz="9600" u="sng" dirty="0">
              <a:latin typeface="Berlin Sans FB" panose="020E0602020502020306" pitchFamily="34" charset="0"/>
            </a:endParaRPr>
          </a:p>
        </p:txBody>
      </p:sp>
      <p:sp>
        <p:nvSpPr>
          <p:cNvPr id="3" name="Subtitle 2"/>
          <p:cNvSpPr>
            <a:spLocks noGrp="1"/>
          </p:cNvSpPr>
          <p:nvPr>
            <p:ph type="subTitle" idx="1"/>
          </p:nvPr>
        </p:nvSpPr>
        <p:spPr>
          <a:xfrm>
            <a:off x="684212" y="3073400"/>
            <a:ext cx="6400800" cy="1689100"/>
          </a:xfrm>
        </p:spPr>
        <p:txBody>
          <a:bodyPr>
            <a:normAutofit/>
          </a:bodyPr>
          <a:lstStyle/>
          <a:p>
            <a:r>
              <a:rPr lang="en-US" sz="4400" dirty="0" smtClean="0">
                <a:latin typeface="Berlin Sans FB" panose="020E0602020502020306" pitchFamily="34" charset="0"/>
              </a:rPr>
              <a:t>Humanism and the Speculative Leap</a:t>
            </a:r>
            <a:endParaRPr lang="en-US" sz="4400" dirty="0">
              <a:latin typeface="Berlin Sans FB" panose="020E0602020502020306" pitchFamily="34" charset="0"/>
            </a:endParaRPr>
          </a:p>
        </p:txBody>
      </p:sp>
    </p:spTree>
    <p:extLst>
      <p:ext uri="{BB962C8B-B14F-4D97-AF65-F5344CB8AC3E}">
        <p14:creationId xmlns:p14="http://schemas.microsoft.com/office/powerpoint/2010/main" val="378925385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43800" y="515303"/>
            <a:ext cx="3909849" cy="5847397"/>
          </a:xfrm>
          <a:prstGeom prst="rect">
            <a:avLst/>
          </a:prstGeom>
        </p:spPr>
      </p:pic>
      <p:sp>
        <p:nvSpPr>
          <p:cNvPr id="3" name="TextBox 2"/>
          <p:cNvSpPr txBox="1"/>
          <p:nvPr/>
        </p:nvSpPr>
        <p:spPr>
          <a:xfrm>
            <a:off x="635000" y="228600"/>
            <a:ext cx="5308600" cy="1323439"/>
          </a:xfrm>
          <a:prstGeom prst="rect">
            <a:avLst/>
          </a:prstGeom>
          <a:noFill/>
        </p:spPr>
        <p:txBody>
          <a:bodyPr wrap="square" rtlCol="0">
            <a:spAutoFit/>
          </a:bodyPr>
          <a:lstStyle/>
          <a:p>
            <a:r>
              <a:rPr lang="en-US" sz="4000" dirty="0" smtClean="0">
                <a:latin typeface="Berlin Sans FB" panose="020E0602020502020306" pitchFamily="34" charset="0"/>
              </a:rPr>
              <a:t>“We are all Greeks.”</a:t>
            </a:r>
          </a:p>
          <a:p>
            <a:r>
              <a:rPr lang="en-US" sz="4000" dirty="0">
                <a:latin typeface="Berlin Sans FB" panose="020E0602020502020306" pitchFamily="34" charset="0"/>
              </a:rPr>
              <a:t>	</a:t>
            </a:r>
            <a:r>
              <a:rPr lang="en-US" sz="4000" dirty="0" smtClean="0">
                <a:latin typeface="Berlin Sans FB" panose="020E0602020502020306" pitchFamily="34" charset="0"/>
              </a:rPr>
              <a:t>		</a:t>
            </a:r>
            <a:r>
              <a:rPr lang="en-US" sz="2400" dirty="0" smtClean="0">
                <a:latin typeface="Berlin Sans FB" panose="020E0602020502020306" pitchFamily="34" charset="0"/>
              </a:rPr>
              <a:t>-Percy Bysshe Shelley</a:t>
            </a:r>
            <a:endParaRPr lang="en-US" sz="2400" dirty="0">
              <a:latin typeface="Berlin Sans FB" panose="020E0602020502020306" pitchFamily="34" charset="0"/>
            </a:endParaRPr>
          </a:p>
        </p:txBody>
      </p:sp>
      <p:sp>
        <p:nvSpPr>
          <p:cNvPr id="4" name="TextBox 3"/>
          <p:cNvSpPr txBox="1"/>
          <p:nvPr/>
        </p:nvSpPr>
        <p:spPr>
          <a:xfrm>
            <a:off x="482600" y="1981200"/>
            <a:ext cx="6654800" cy="4031873"/>
          </a:xfrm>
          <a:prstGeom prst="rect">
            <a:avLst/>
          </a:prstGeom>
          <a:noFill/>
        </p:spPr>
        <p:txBody>
          <a:bodyPr wrap="square" rtlCol="0">
            <a:spAutoFit/>
          </a:bodyPr>
          <a:lstStyle/>
          <a:p>
            <a:pPr algn="ctr"/>
            <a:r>
              <a:rPr lang="en-US" sz="3200" dirty="0" smtClean="0">
                <a:latin typeface="Berlin Sans FB" panose="020E0602020502020306" pitchFamily="34" charset="0"/>
              </a:rPr>
              <a:t>All to which we owe the Greeks:</a:t>
            </a:r>
          </a:p>
          <a:p>
            <a:pPr algn="ctr"/>
            <a:endParaRPr lang="en-US" sz="3200" dirty="0" smtClean="0">
              <a:latin typeface="Berlin Sans FB" panose="020E0602020502020306" pitchFamily="34" charset="0"/>
            </a:endParaRPr>
          </a:p>
          <a:p>
            <a:pPr marL="342900" indent="-342900" algn="ctr">
              <a:buFont typeface="Arial" panose="020B0604020202020204" pitchFamily="34" charset="0"/>
              <a:buChar char="•"/>
            </a:pPr>
            <a:r>
              <a:rPr lang="en-US" sz="2400" dirty="0" smtClean="0">
                <a:latin typeface="Berlin Sans FB" panose="020E0602020502020306" pitchFamily="34" charset="0"/>
              </a:rPr>
              <a:t>The refinement of literary expression including drama, lyric poetry, and historical narrative</a:t>
            </a:r>
          </a:p>
          <a:p>
            <a:pPr algn="ctr"/>
            <a:endParaRPr lang="en-US" sz="2400" dirty="0" smtClean="0">
              <a:latin typeface="Berlin Sans FB" panose="020E0602020502020306" pitchFamily="34" charset="0"/>
            </a:endParaRPr>
          </a:p>
          <a:p>
            <a:pPr marL="342900" indent="-342900" algn="ctr">
              <a:buFont typeface="Arial" panose="020B0604020202020204" pitchFamily="34" charset="0"/>
              <a:buChar char="•"/>
            </a:pPr>
            <a:r>
              <a:rPr lang="en-US" sz="2400" dirty="0" smtClean="0">
                <a:latin typeface="Berlin Sans FB" panose="020E0602020502020306" pitchFamily="34" charset="0"/>
              </a:rPr>
              <a:t>The fundamentals of philosophic and scientific inquiry</a:t>
            </a:r>
          </a:p>
          <a:p>
            <a:pPr algn="ctr"/>
            <a:endParaRPr lang="en-US" sz="2400" dirty="0" smtClean="0">
              <a:latin typeface="Berlin Sans FB" panose="020E0602020502020306" pitchFamily="34" charset="0"/>
            </a:endParaRPr>
          </a:p>
          <a:p>
            <a:pPr marL="342900" indent="-342900" algn="ctr">
              <a:buFont typeface="Arial" panose="020B0604020202020204" pitchFamily="34" charset="0"/>
              <a:buChar char="•"/>
            </a:pPr>
            <a:r>
              <a:rPr lang="en-US" sz="2400" dirty="0" smtClean="0">
                <a:latin typeface="Berlin Sans FB" panose="020E0602020502020306" pitchFamily="34" charset="0"/>
              </a:rPr>
              <a:t>The formation of a set of aesthetic values in art and music</a:t>
            </a:r>
            <a:endParaRPr lang="en-US" sz="2400" dirty="0">
              <a:latin typeface="Berlin Sans FB" panose="020E0602020502020306" pitchFamily="34" charset="0"/>
            </a:endParaRPr>
          </a:p>
        </p:txBody>
      </p:sp>
    </p:spTree>
    <p:extLst>
      <p:ext uri="{BB962C8B-B14F-4D97-AF65-F5344CB8AC3E}">
        <p14:creationId xmlns:p14="http://schemas.microsoft.com/office/powerpoint/2010/main" val="17393689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0400" y="144554"/>
            <a:ext cx="10579100" cy="6484846"/>
          </a:xfrm>
          <a:prstGeom prst="rect">
            <a:avLst/>
          </a:prstGeom>
        </p:spPr>
      </p:pic>
    </p:spTree>
    <p:extLst>
      <p:ext uri="{BB962C8B-B14F-4D97-AF65-F5344CB8AC3E}">
        <p14:creationId xmlns:p14="http://schemas.microsoft.com/office/powerpoint/2010/main" val="20357002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4300" y="723900"/>
            <a:ext cx="11963400" cy="5909310"/>
          </a:xfrm>
          <a:prstGeom prst="rect">
            <a:avLst/>
          </a:prstGeom>
        </p:spPr>
        <p:txBody>
          <a:bodyPr wrap="square">
            <a:spAutoFit/>
          </a:bodyPr>
          <a:lstStyle/>
          <a:p>
            <a:pPr marL="342900" indent="-342900">
              <a:buFont typeface="Arial" panose="020B0604020202020204" pitchFamily="34" charset="0"/>
              <a:buChar char="•"/>
            </a:pPr>
            <a:r>
              <a:rPr lang="en-US" dirty="0">
                <a:latin typeface="Berlin Sans FB" panose="020E0602020502020306" pitchFamily="34" charset="0"/>
              </a:rPr>
              <a:t>In the first decade of the twentieth century, the British archeologist Sir Arthur Evans uncovered an even earlier civilization located on the island of Crete. He called it “Minoan” after King Minos, a legendary Greek </a:t>
            </a:r>
            <a:r>
              <a:rPr lang="en-US" dirty="0" smtClean="0">
                <a:latin typeface="Berlin Sans FB" panose="020E0602020502020306" pitchFamily="34" charset="0"/>
              </a:rPr>
              <a:t>ruler and his minotaur. The Minoans were lively, pleasure-loving people fond of elegant clothes and new ideas. Their palaces even contained a system of plumbing, unmatched in sanitary nicety until Victorian times.</a:t>
            </a:r>
            <a:endParaRPr lang="en-US" dirty="0">
              <a:latin typeface="Berlin Sans FB" panose="020E0602020502020306" pitchFamily="34" charset="0"/>
            </a:endParaRP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a:latin typeface="Berlin Sans FB" panose="020E0602020502020306" pitchFamily="34" charset="0"/>
              </a:rPr>
              <a:t>The Minoan maritime civilization flourishes between 2000 and 1400 B.C.E., when it appears to have been absorbed my the </a:t>
            </a:r>
            <a:r>
              <a:rPr lang="en-US" dirty="0" smtClean="0">
                <a:latin typeface="Berlin Sans FB" panose="020E0602020502020306" pitchFamily="34" charset="0"/>
              </a:rPr>
              <a:t>Mycenaean.</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Minoan culture was prosperous and seafaring, even with the absence of protective walls, suggesting the Minoans enjoyed a sense of relative security. They were dominated by a warrior aristocracy, as the wealth of their graves attests. One theory is that the </a:t>
            </a:r>
            <a:r>
              <a:rPr lang="en-US" dirty="0" err="1" smtClean="0">
                <a:latin typeface="Berlin Sans FB" panose="020E0602020502020306" pitchFamily="34" charset="0"/>
              </a:rPr>
              <a:t>Myceneaen</a:t>
            </a:r>
            <a:r>
              <a:rPr lang="en-US" dirty="0" smtClean="0">
                <a:latin typeface="Berlin Sans FB" panose="020E0602020502020306" pitchFamily="34" charset="0"/>
              </a:rPr>
              <a:t> people fought as mercenaries for the Egyptians, who paid them in gold.</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Minoans contributions to visual art is found in palace frescos (painting done on wet plaster), the most famous found in the three-story palace at Knossos, loosely titled “bull-leaping fresco.”</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The Minoans developed a hieroglyphic script by 2000 B.C.E., and a later version found on mainland Greece, appears to be an early form of Greek.</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Around 1700 B.C.E., an earthquake brought devastation to Minoan civilization. This natural disaster, along with the invasion of the Aryans and their absorption of the Minoan culture, would lead to what will eventually become the Greek culture. Many of the pantheon of Greek gods come from the Aegean and Minoan cultures. </a:t>
            </a:r>
            <a:endParaRPr lang="en-US" dirty="0">
              <a:latin typeface="Berlin Sans FB" panose="020E0602020502020306" pitchFamily="34" charset="0"/>
            </a:endParaRPr>
          </a:p>
        </p:txBody>
      </p:sp>
      <p:sp>
        <p:nvSpPr>
          <p:cNvPr id="3" name="TextBox 2"/>
          <p:cNvSpPr txBox="1"/>
          <p:nvPr/>
        </p:nvSpPr>
        <p:spPr>
          <a:xfrm>
            <a:off x="406400" y="45541"/>
            <a:ext cx="11239500" cy="769441"/>
          </a:xfrm>
          <a:prstGeom prst="rect">
            <a:avLst/>
          </a:prstGeom>
          <a:noFill/>
        </p:spPr>
        <p:txBody>
          <a:bodyPr wrap="square" rtlCol="0">
            <a:spAutoFit/>
          </a:bodyPr>
          <a:lstStyle/>
          <a:p>
            <a:pPr algn="ctr"/>
            <a:r>
              <a:rPr lang="en-US" sz="4400" dirty="0" smtClean="0">
                <a:latin typeface="Berlin Sans FB" panose="020E0602020502020306" pitchFamily="34" charset="0"/>
              </a:rPr>
              <a:t>Minoan Civilization 2000-1400 B.C.E.</a:t>
            </a:r>
            <a:endParaRPr lang="en-US" sz="4400" dirty="0">
              <a:latin typeface="Berlin Sans FB" panose="020E0602020502020306" pitchFamily="34" charset="0"/>
            </a:endParaRPr>
          </a:p>
        </p:txBody>
      </p:sp>
    </p:spTree>
    <p:extLst>
      <p:ext uri="{BB962C8B-B14F-4D97-AF65-F5344CB8AC3E}">
        <p14:creationId xmlns:p14="http://schemas.microsoft.com/office/powerpoint/2010/main" val="338596236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500" y="579120"/>
            <a:ext cx="3048000" cy="354076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7975" y="3835400"/>
            <a:ext cx="2228850" cy="27432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37000" y="215900"/>
            <a:ext cx="5181600" cy="3530600"/>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166102" y="3429055"/>
            <a:ext cx="4723396" cy="3149545"/>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47702" y="1162105"/>
            <a:ext cx="2523067" cy="4533900"/>
          </a:xfrm>
          <a:prstGeom prst="rect">
            <a:avLst/>
          </a:prstGeom>
        </p:spPr>
      </p:pic>
    </p:spTree>
    <p:extLst>
      <p:ext uri="{BB962C8B-B14F-4D97-AF65-F5344CB8AC3E}">
        <p14:creationId xmlns:p14="http://schemas.microsoft.com/office/powerpoint/2010/main" val="15729353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411" y="482601"/>
            <a:ext cx="10664589" cy="5499100"/>
          </a:xfrm>
          <a:prstGeom prst="rect">
            <a:avLst/>
          </a:prstGeom>
        </p:spPr>
      </p:pic>
      <p:sp>
        <p:nvSpPr>
          <p:cNvPr id="3" name="TextBox 2"/>
          <p:cNvSpPr txBox="1"/>
          <p:nvPr/>
        </p:nvSpPr>
        <p:spPr>
          <a:xfrm>
            <a:off x="1600200" y="6159500"/>
            <a:ext cx="8572500" cy="461665"/>
          </a:xfrm>
          <a:prstGeom prst="rect">
            <a:avLst/>
          </a:prstGeom>
          <a:noFill/>
        </p:spPr>
        <p:txBody>
          <a:bodyPr wrap="square" rtlCol="0">
            <a:spAutoFit/>
          </a:bodyPr>
          <a:lstStyle/>
          <a:p>
            <a:pPr algn="ctr"/>
            <a:r>
              <a:rPr lang="en-US" sz="2400" dirty="0" smtClean="0">
                <a:latin typeface="Berlin Sans FB" panose="020E0602020502020306" pitchFamily="34" charset="0"/>
              </a:rPr>
              <a:t>Bull-leaping fresco from the Palace of Minos, Knossos, Crete</a:t>
            </a:r>
            <a:endParaRPr lang="en-US" sz="2400" dirty="0">
              <a:latin typeface="Berlin Sans FB" panose="020E0602020502020306" pitchFamily="34" charset="0"/>
            </a:endParaRPr>
          </a:p>
        </p:txBody>
      </p:sp>
    </p:spTree>
    <p:extLst>
      <p:ext uri="{BB962C8B-B14F-4D97-AF65-F5344CB8AC3E}">
        <p14:creationId xmlns:p14="http://schemas.microsoft.com/office/powerpoint/2010/main" val="25491036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95300" y="241300"/>
            <a:ext cx="11226800" cy="584775"/>
          </a:xfrm>
          <a:prstGeom prst="rect">
            <a:avLst/>
          </a:prstGeom>
          <a:noFill/>
        </p:spPr>
        <p:txBody>
          <a:bodyPr wrap="square" rtlCol="0">
            <a:spAutoFit/>
          </a:bodyPr>
          <a:lstStyle/>
          <a:p>
            <a:r>
              <a:rPr lang="en-US" sz="3200" dirty="0" smtClean="0">
                <a:latin typeface="Berlin Sans FB" panose="020E0602020502020306" pitchFamily="34" charset="0"/>
              </a:rPr>
              <a:t>Bronze Age Civilizations 3000-1200 B.C.E. The Mycenaean</a:t>
            </a:r>
            <a:endParaRPr lang="en-US" sz="3200" dirty="0">
              <a:latin typeface="Berlin Sans FB" panose="020E0602020502020306" pitchFamily="34" charset="0"/>
            </a:endParaRPr>
          </a:p>
        </p:txBody>
      </p:sp>
      <p:sp>
        <p:nvSpPr>
          <p:cNvPr id="3" name="TextBox 2"/>
          <p:cNvSpPr txBox="1"/>
          <p:nvPr/>
        </p:nvSpPr>
        <p:spPr>
          <a:xfrm>
            <a:off x="266700" y="1194375"/>
            <a:ext cx="11684000" cy="532453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The Bronze Age culture of Mycenae was unknown to the world until the late nineteenth century, when a German archeologist named Heinrich Schliemann discovered the first artifacts of ancient Troy.</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The Mycenaean were a tribal people, militant and aggressive, who established themselves on the Greek mainland around 1600 B.C.E. </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The Mycenaean were spectacular builders. Their palaces were built within formidable citadels with walls 10 feet thick, and some of their royal tombs called tholos tombs, were enormous beehive structures made of stones weighing as much as 120 tons. These tholos tombs are believed to be burial places of Mycenaean rulers.</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Mycenaean occupations ranged from goldsmiths, masons, bakers, cooks, woodcutters, messengers, , longshoremen, shepherds, dry cleaners, doctors, potters, foresters, carpenters, </a:t>
            </a:r>
            <a:r>
              <a:rPr lang="en-US" sz="2000" dirty="0" err="1" smtClean="0">
                <a:latin typeface="Berlin Sans FB" panose="020E0602020502020306" pitchFamily="34" charset="0"/>
              </a:rPr>
              <a:t>bowmakers</a:t>
            </a:r>
            <a:r>
              <a:rPr lang="en-US" sz="2000" dirty="0" smtClean="0">
                <a:latin typeface="Berlin Sans FB" panose="020E0602020502020306" pitchFamily="34" charset="0"/>
              </a:rPr>
              <a:t>, and weavers.</a:t>
            </a:r>
          </a:p>
          <a:p>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Around 1200 B.C.E., the Mycenaean attacked Troy, a commercial stronghold on the northwest coast of Asia Minor. This ten-year-long war would provide the historical context for the </a:t>
            </a:r>
            <a:r>
              <a:rPr lang="en-US" sz="2000" i="1" dirty="0" smtClean="0">
                <a:latin typeface="Berlin Sans FB" panose="020E0602020502020306" pitchFamily="34" charset="0"/>
              </a:rPr>
              <a:t>Iliad</a:t>
            </a:r>
            <a:r>
              <a:rPr lang="en-US" sz="2000" dirty="0" smtClean="0">
                <a:latin typeface="Berlin Sans FB" panose="020E0602020502020306" pitchFamily="34" charset="0"/>
              </a:rPr>
              <a:t> and the </a:t>
            </a:r>
            <a:r>
              <a:rPr lang="en-US" sz="2000" i="1" dirty="0" smtClean="0">
                <a:latin typeface="Berlin Sans FB" panose="020E0602020502020306" pitchFamily="34" charset="0"/>
              </a:rPr>
              <a:t>Odyssey</a:t>
            </a:r>
            <a:r>
              <a:rPr lang="en-US" sz="2000" dirty="0" smtClean="0">
                <a:latin typeface="Berlin Sans FB" panose="020E0602020502020306" pitchFamily="34" charset="0"/>
              </a:rPr>
              <a:t>, two great epic poems of the ancient Greeks.</a:t>
            </a:r>
          </a:p>
        </p:txBody>
      </p:sp>
    </p:spTree>
    <p:extLst>
      <p:ext uri="{BB962C8B-B14F-4D97-AF65-F5344CB8AC3E}">
        <p14:creationId xmlns:p14="http://schemas.microsoft.com/office/powerpoint/2010/main" val="252451056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215" y="228600"/>
            <a:ext cx="5314843" cy="5740400"/>
          </a:xfrm>
          <a:prstGeom prst="rect">
            <a:avLst/>
          </a:prstGeom>
        </p:spPr>
      </p:pic>
      <p:sp>
        <p:nvSpPr>
          <p:cNvPr id="4" name="TextBox 3"/>
          <p:cNvSpPr txBox="1"/>
          <p:nvPr/>
        </p:nvSpPr>
        <p:spPr>
          <a:xfrm>
            <a:off x="469900" y="6062364"/>
            <a:ext cx="4800600" cy="461665"/>
          </a:xfrm>
          <a:prstGeom prst="rect">
            <a:avLst/>
          </a:prstGeom>
          <a:noFill/>
        </p:spPr>
        <p:txBody>
          <a:bodyPr wrap="square" rtlCol="0">
            <a:spAutoFit/>
          </a:bodyPr>
          <a:lstStyle/>
          <a:p>
            <a:pPr algn="ctr"/>
            <a:r>
              <a:rPr lang="en-US" sz="2400" dirty="0" smtClean="0">
                <a:latin typeface="Berlin Sans FB" panose="020E0602020502020306" pitchFamily="34" charset="0"/>
              </a:rPr>
              <a:t>Funerary Mask of Agamemnon</a:t>
            </a:r>
            <a:endParaRPr lang="en-US" sz="2400" dirty="0">
              <a:latin typeface="Berlin Sans FB" panose="020E0602020502020306" pitchFamily="34"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58325" y="228600"/>
            <a:ext cx="6106857" cy="5740399"/>
          </a:xfrm>
          <a:prstGeom prst="rect">
            <a:avLst/>
          </a:prstGeom>
        </p:spPr>
      </p:pic>
      <p:sp>
        <p:nvSpPr>
          <p:cNvPr id="6" name="TextBox 5"/>
          <p:cNvSpPr txBox="1"/>
          <p:nvPr/>
        </p:nvSpPr>
        <p:spPr>
          <a:xfrm>
            <a:off x="6540500" y="6062365"/>
            <a:ext cx="4927600" cy="461665"/>
          </a:xfrm>
          <a:prstGeom prst="rect">
            <a:avLst/>
          </a:prstGeom>
          <a:noFill/>
        </p:spPr>
        <p:txBody>
          <a:bodyPr wrap="square" rtlCol="0">
            <a:spAutoFit/>
          </a:bodyPr>
          <a:lstStyle/>
          <a:p>
            <a:pPr algn="ctr"/>
            <a:r>
              <a:rPr lang="en-US" sz="2400" dirty="0" smtClean="0">
                <a:latin typeface="Berlin Sans FB" panose="020E0602020502020306" pitchFamily="34" charset="0"/>
              </a:rPr>
              <a:t>Lion’s Gate, Citadel at Mycenae</a:t>
            </a:r>
            <a:endParaRPr lang="en-US" sz="2400" dirty="0">
              <a:latin typeface="Berlin Sans FB" panose="020E0602020502020306" pitchFamily="34" charset="0"/>
            </a:endParaRPr>
          </a:p>
        </p:txBody>
      </p:sp>
    </p:spTree>
    <p:extLst>
      <p:ext uri="{BB962C8B-B14F-4D97-AF65-F5344CB8AC3E}">
        <p14:creationId xmlns:p14="http://schemas.microsoft.com/office/powerpoint/2010/main" val="17283342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5100" y="173566"/>
            <a:ext cx="6502400" cy="6506634"/>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91374" y="503766"/>
            <a:ext cx="4122807" cy="27686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45488" y="3580890"/>
            <a:ext cx="5064129" cy="3099310"/>
          </a:xfrm>
          <a:prstGeom prst="rect">
            <a:avLst/>
          </a:prstGeom>
        </p:spPr>
      </p:pic>
    </p:spTree>
    <p:extLst>
      <p:ext uri="{BB962C8B-B14F-4D97-AF65-F5344CB8AC3E}">
        <p14:creationId xmlns:p14="http://schemas.microsoft.com/office/powerpoint/2010/main" val="32603121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7509" y="3418364"/>
            <a:ext cx="2740660" cy="1443672"/>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69447" y="508000"/>
            <a:ext cx="3693008" cy="5549900"/>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93733" y="825500"/>
            <a:ext cx="4831100" cy="5105400"/>
          </a:xfrm>
          <a:prstGeom prst="rect">
            <a:avLst/>
          </a:prstGeom>
        </p:spPr>
      </p:pic>
      <p:sp>
        <p:nvSpPr>
          <p:cNvPr id="5" name="TextBox 4"/>
          <p:cNvSpPr txBox="1"/>
          <p:nvPr/>
        </p:nvSpPr>
        <p:spPr>
          <a:xfrm>
            <a:off x="397509" y="508000"/>
            <a:ext cx="2740659" cy="2308324"/>
          </a:xfrm>
          <a:prstGeom prst="rect">
            <a:avLst/>
          </a:prstGeom>
          <a:noFill/>
        </p:spPr>
        <p:txBody>
          <a:bodyPr wrap="square" rtlCol="0">
            <a:spAutoFit/>
          </a:bodyPr>
          <a:lstStyle/>
          <a:p>
            <a:pPr algn="ctr"/>
            <a:r>
              <a:rPr lang="en-US" sz="3600" dirty="0" smtClean="0">
                <a:latin typeface="Berlin Sans FB" panose="020E0602020502020306" pitchFamily="34" charset="0"/>
              </a:rPr>
              <a:t>Evolution of Ancient Greek Hieroglyphs</a:t>
            </a:r>
            <a:endParaRPr lang="en-US" sz="3600" dirty="0">
              <a:latin typeface="Berlin Sans FB" panose="020E0602020502020306" pitchFamily="34" charset="0"/>
            </a:endParaRPr>
          </a:p>
        </p:txBody>
      </p:sp>
      <p:sp>
        <p:nvSpPr>
          <p:cNvPr id="6" name="TextBox 5"/>
          <p:cNvSpPr txBox="1"/>
          <p:nvPr/>
        </p:nvSpPr>
        <p:spPr>
          <a:xfrm>
            <a:off x="397509" y="6204972"/>
            <a:ext cx="2586990" cy="369332"/>
          </a:xfrm>
          <a:prstGeom prst="rect">
            <a:avLst/>
          </a:prstGeom>
          <a:noFill/>
        </p:spPr>
        <p:txBody>
          <a:bodyPr wrap="square" rtlCol="0">
            <a:spAutoFit/>
          </a:bodyPr>
          <a:lstStyle/>
          <a:p>
            <a:pPr algn="ctr"/>
            <a:r>
              <a:rPr lang="en-US" dirty="0" smtClean="0">
                <a:latin typeface="Berlin Sans FB" panose="020E0602020502020306" pitchFamily="34" charset="0"/>
              </a:rPr>
              <a:t>Early Hieroglyphs</a:t>
            </a:r>
            <a:endParaRPr lang="en-US" dirty="0">
              <a:latin typeface="Berlin Sans FB" panose="020E0602020502020306" pitchFamily="34" charset="0"/>
            </a:endParaRPr>
          </a:p>
        </p:txBody>
      </p:sp>
      <p:sp>
        <p:nvSpPr>
          <p:cNvPr id="7" name="TextBox 6"/>
          <p:cNvSpPr txBox="1"/>
          <p:nvPr/>
        </p:nvSpPr>
        <p:spPr>
          <a:xfrm>
            <a:off x="3467100" y="6204972"/>
            <a:ext cx="3340100" cy="369332"/>
          </a:xfrm>
          <a:prstGeom prst="rect">
            <a:avLst/>
          </a:prstGeom>
          <a:noFill/>
        </p:spPr>
        <p:txBody>
          <a:bodyPr wrap="square" rtlCol="0">
            <a:spAutoFit/>
          </a:bodyPr>
          <a:lstStyle/>
          <a:p>
            <a:pPr algn="ctr"/>
            <a:r>
              <a:rPr lang="en-US" dirty="0" smtClean="0">
                <a:latin typeface="Berlin Sans FB" panose="020E0602020502020306" pitchFamily="34" charset="0"/>
              </a:rPr>
              <a:t>Linear A</a:t>
            </a:r>
            <a:endParaRPr lang="en-US" dirty="0">
              <a:latin typeface="Berlin Sans FB" panose="020E0602020502020306" pitchFamily="34" charset="0"/>
            </a:endParaRPr>
          </a:p>
        </p:txBody>
      </p:sp>
      <p:sp>
        <p:nvSpPr>
          <p:cNvPr id="8" name="TextBox 7"/>
          <p:cNvSpPr txBox="1"/>
          <p:nvPr/>
        </p:nvSpPr>
        <p:spPr>
          <a:xfrm>
            <a:off x="8051800" y="6204972"/>
            <a:ext cx="3378200" cy="369332"/>
          </a:xfrm>
          <a:prstGeom prst="rect">
            <a:avLst/>
          </a:prstGeom>
          <a:noFill/>
        </p:spPr>
        <p:txBody>
          <a:bodyPr wrap="square" rtlCol="0">
            <a:spAutoFit/>
          </a:bodyPr>
          <a:lstStyle/>
          <a:p>
            <a:pPr algn="ctr"/>
            <a:r>
              <a:rPr lang="en-US" dirty="0" smtClean="0">
                <a:latin typeface="Berlin Sans FB" panose="020E0602020502020306" pitchFamily="34" charset="0"/>
              </a:rPr>
              <a:t>Linear B</a:t>
            </a:r>
            <a:endParaRPr lang="en-US" dirty="0">
              <a:latin typeface="Berlin Sans FB" panose="020E0602020502020306" pitchFamily="34" charset="0"/>
            </a:endParaRPr>
          </a:p>
        </p:txBody>
      </p:sp>
    </p:spTree>
    <p:extLst>
      <p:ext uri="{BB962C8B-B14F-4D97-AF65-F5344CB8AC3E}">
        <p14:creationId xmlns:p14="http://schemas.microsoft.com/office/powerpoint/2010/main" val="304005053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39700"/>
            <a:ext cx="10833100" cy="830997"/>
          </a:xfrm>
          <a:prstGeom prst="rect">
            <a:avLst/>
          </a:prstGeom>
          <a:noFill/>
        </p:spPr>
        <p:txBody>
          <a:bodyPr wrap="square" rtlCol="0">
            <a:spAutoFit/>
          </a:bodyPr>
          <a:lstStyle/>
          <a:p>
            <a:r>
              <a:rPr lang="en-US" sz="4800" dirty="0" smtClean="0">
                <a:latin typeface="Berlin Sans FB" panose="020E0602020502020306" pitchFamily="34" charset="0"/>
              </a:rPr>
              <a:t>Homer:</a:t>
            </a:r>
            <a:endParaRPr lang="en-US" sz="4800" dirty="0">
              <a:latin typeface="Berlin Sans FB" panose="020E0602020502020306"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1409700"/>
            <a:ext cx="3416300" cy="4864100"/>
          </a:xfrm>
          <a:prstGeom prst="rect">
            <a:avLst/>
          </a:prstGeom>
        </p:spPr>
      </p:pic>
      <p:sp>
        <p:nvSpPr>
          <p:cNvPr id="6" name="TextBox 5"/>
          <p:cNvSpPr txBox="1"/>
          <p:nvPr/>
        </p:nvSpPr>
        <p:spPr>
          <a:xfrm>
            <a:off x="4305300" y="1409700"/>
            <a:ext cx="7632700" cy="5016758"/>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t>Homer’s two great epics rank among the grandest tales, in prose or verse, ever written. He is the first Greek poet- or at least the first that we know anything about.</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Both epics are written in hexameters (lines of six metrical feet), and they were committed to memory by every school boy and quoted by most adults. Homer’s epics at this time in Greek history were considered as important to society as the Bible and Shakespeare were to English speakers.</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smtClean="0"/>
              <a:t>Almost nothing is known of Homer himself. He lived most likely  in the mid-8</a:t>
            </a:r>
            <a:r>
              <a:rPr lang="en-US" sz="2000" baseline="30000" dirty="0" smtClean="0"/>
              <a:t>th</a:t>
            </a:r>
            <a:r>
              <a:rPr lang="en-US" sz="2000" dirty="0" smtClean="0"/>
              <a:t> century, and is said to have been blind. He probably never wrote down anything himself, but the revival of literacy in Greece meant that others did.</a:t>
            </a:r>
            <a:endParaRPr lang="en-US" sz="2000" dirty="0"/>
          </a:p>
        </p:txBody>
      </p:sp>
    </p:spTree>
    <p:extLst>
      <p:ext uri="{BB962C8B-B14F-4D97-AF65-F5344CB8AC3E}">
        <p14:creationId xmlns:p14="http://schemas.microsoft.com/office/powerpoint/2010/main" val="54000622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77800" y="850900"/>
            <a:ext cx="3708400" cy="3693319"/>
          </a:xfrm>
          <a:prstGeom prst="rect">
            <a:avLst/>
          </a:prstGeom>
        </p:spPr>
        <p:txBody>
          <a:bodyPr wrap="square">
            <a:spAutoFit/>
          </a:bodyPr>
          <a:lstStyle/>
          <a:p>
            <a:pPr marL="285750" indent="-285750">
              <a:buFont typeface="Arial" panose="020B0604020202020204" pitchFamily="34" charset="0"/>
              <a:buChar char="•"/>
            </a:pPr>
            <a:r>
              <a:rPr lang="en-US" dirty="0">
                <a:latin typeface="Berlin Sans FB" panose="020E0602020502020306" pitchFamily="34" charset="0"/>
              </a:rPr>
              <a:t>The </a:t>
            </a:r>
            <a:r>
              <a:rPr lang="en-US" i="1" dirty="0">
                <a:latin typeface="Berlin Sans FB" panose="020E0602020502020306" pitchFamily="34" charset="0"/>
              </a:rPr>
              <a:t>Odyssey</a:t>
            </a:r>
            <a:r>
              <a:rPr lang="en-US" dirty="0">
                <a:latin typeface="Berlin Sans FB" panose="020E0602020502020306" pitchFamily="34" charset="0"/>
              </a:rPr>
              <a:t> recounts the adventure-filled sea journey taken by Odysseus, a hero of the Trojan War, in an effort to return to his home and </a:t>
            </a:r>
            <a:r>
              <a:rPr lang="en-US" dirty="0" smtClean="0">
                <a:latin typeface="Berlin Sans FB" panose="020E0602020502020306" pitchFamily="34" charset="0"/>
              </a:rPr>
              <a:t>family after 20 years, </a:t>
            </a:r>
            <a:r>
              <a:rPr lang="en-US" dirty="0">
                <a:latin typeface="Berlin Sans FB" panose="020E0602020502020306" pitchFamily="34" charset="0"/>
              </a:rPr>
              <a:t>and reassume his authority of the King of Ithaca</a:t>
            </a:r>
            <a:r>
              <a:rPr lang="en-US" dirty="0" smtClean="0">
                <a:latin typeface="Berlin Sans FB" panose="020E0602020502020306" pitchFamily="34" charset="0"/>
              </a:rPr>
              <a:t>. Through his wanderings around the limits of the then-known world Odysseus encounters cannibalistic giants, lethal sirens, shipwrecking monsters and finally an enchanting princess. </a:t>
            </a:r>
            <a:endParaRPr lang="en-US" dirty="0">
              <a:latin typeface="Berlin Sans FB" panose="020E0602020502020306" pitchFamily="34" charset="0"/>
            </a:endParaRPr>
          </a:p>
        </p:txBody>
      </p:sp>
      <p:sp>
        <p:nvSpPr>
          <p:cNvPr id="5" name="TextBox 4"/>
          <p:cNvSpPr txBox="1"/>
          <p:nvPr/>
        </p:nvSpPr>
        <p:spPr>
          <a:xfrm>
            <a:off x="127000" y="127000"/>
            <a:ext cx="5918200" cy="523220"/>
          </a:xfrm>
          <a:prstGeom prst="rect">
            <a:avLst/>
          </a:prstGeom>
          <a:noFill/>
        </p:spPr>
        <p:txBody>
          <a:bodyPr wrap="square" rtlCol="0">
            <a:spAutoFit/>
          </a:bodyPr>
          <a:lstStyle/>
          <a:p>
            <a:r>
              <a:rPr lang="en-US" sz="2800" dirty="0" smtClean="0">
                <a:latin typeface="Berlin Sans FB" panose="020E0602020502020306" pitchFamily="34" charset="0"/>
              </a:rPr>
              <a:t>Homer’s Odyssey:</a:t>
            </a:r>
            <a:endParaRPr lang="en-US" sz="2800" dirty="0">
              <a:latin typeface="Berlin Sans FB" panose="020E0602020502020306" pitchFamily="34" charset="0"/>
            </a:endParaRP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19600" y="324817"/>
            <a:ext cx="7353300" cy="3787740"/>
          </a:xfrm>
          <a:prstGeom prst="rect">
            <a:avLst/>
          </a:prstGeom>
        </p:spPr>
      </p:pic>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5900" y="4313237"/>
            <a:ext cx="9017000" cy="2371725"/>
          </a:xfrm>
          <a:prstGeom prst="rect">
            <a:avLst/>
          </a:prstGeom>
        </p:spPr>
      </p:pic>
    </p:spTree>
    <p:extLst>
      <p:ext uri="{BB962C8B-B14F-4D97-AF65-F5344CB8AC3E}">
        <p14:creationId xmlns:p14="http://schemas.microsoft.com/office/powerpoint/2010/main" val="827502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9700" y="863600"/>
            <a:ext cx="5778500" cy="5355312"/>
          </a:xfrm>
          <a:prstGeom prst="rect">
            <a:avLst/>
          </a:prstGeom>
        </p:spPr>
        <p:txBody>
          <a:bodyPr wrap="square">
            <a:spAutoFit/>
          </a:bodyPr>
          <a:lstStyle/>
          <a:p>
            <a:pPr marL="285750" indent="-285750">
              <a:buFont typeface="Arial" panose="020B0604020202020204" pitchFamily="34" charset="0"/>
              <a:buChar char="•"/>
            </a:pPr>
            <a:r>
              <a:rPr lang="en-US" dirty="0">
                <a:latin typeface="Berlin Sans FB" panose="020E0602020502020306" pitchFamily="34" charset="0"/>
              </a:rPr>
              <a:t>Almost 16,000 lines long, the </a:t>
            </a:r>
            <a:r>
              <a:rPr lang="en-US" i="1" dirty="0">
                <a:latin typeface="Berlin Sans FB" panose="020E0602020502020306" pitchFamily="34" charset="0"/>
              </a:rPr>
              <a:t>Iliad </a:t>
            </a:r>
            <a:r>
              <a:rPr lang="en-US" dirty="0">
                <a:latin typeface="Berlin Sans FB" panose="020E0602020502020306" pitchFamily="34" charset="0"/>
              </a:rPr>
              <a:t> takes place in the last days of the Trojan War, and is the story of Achilles. Driven to anger over a blow to his </a:t>
            </a:r>
            <a:r>
              <a:rPr lang="en-US" dirty="0" smtClean="0">
                <a:latin typeface="Berlin Sans FB" panose="020E0602020502020306" pitchFamily="34" charset="0"/>
              </a:rPr>
              <a:t>honor involving a woman, </a:t>
            </a:r>
            <a:r>
              <a:rPr lang="en-US" dirty="0">
                <a:latin typeface="Berlin Sans FB" panose="020E0602020502020306" pitchFamily="34" charset="0"/>
              </a:rPr>
              <a:t>Achilles refuses to join the battle against Troy. When Patroclus, friend of Achilles, dons his armor of Achilles and is killed by Hector, Achilles joins the battle, and avenges Patroclus’ death by killing Hector and dragging his nude body before the walls of Troy</a:t>
            </a:r>
            <a:r>
              <a:rPr lang="en-US" dirty="0" smtClean="0">
                <a:latin typeface="Berlin Sans FB" panose="020E0602020502020306" pitchFamily="34" charset="0"/>
              </a:rPr>
              <a:t>.</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smtClean="0">
                <a:latin typeface="Berlin Sans FB" panose="020E0602020502020306" pitchFamily="34" charset="0"/>
              </a:rPr>
              <a:t> </a:t>
            </a:r>
            <a:r>
              <a:rPr lang="en-US" dirty="0">
                <a:latin typeface="Berlin Sans FB" panose="020E0602020502020306" pitchFamily="34" charset="0"/>
              </a:rPr>
              <a:t>Like the epic of Gilgamesh, Achilles is half-god, half-man, but the Greek superhero is more psychologically complex, with the emotions he exhibits-anger, love, rage, and grief-are wholly human. The importance of heroic action in proving virtue, is central to the </a:t>
            </a:r>
            <a:r>
              <a:rPr lang="en-US" i="1" dirty="0">
                <a:latin typeface="Berlin Sans FB" panose="020E0602020502020306" pitchFamily="34" charset="0"/>
              </a:rPr>
              <a:t>Iliad</a:t>
            </a:r>
            <a:r>
              <a:rPr lang="en-US" dirty="0">
                <a:latin typeface="Berlin Sans FB" panose="020E0602020502020306" pitchFamily="34" charset="0"/>
              </a:rPr>
              <a:t>, and to the male-dominated culture of the Heroic Age</a:t>
            </a:r>
            <a:r>
              <a:rPr lang="en-US" dirty="0" smtClean="0">
                <a:latin typeface="Berlin Sans FB" panose="020E0602020502020306" pitchFamily="34" charset="0"/>
              </a:rPr>
              <a:t>.</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a:latin typeface="Berlin Sans FB" panose="020E0602020502020306" pitchFamily="34" charset="0"/>
              </a:rPr>
              <a:t>The language of the </a:t>
            </a:r>
            <a:r>
              <a:rPr lang="en-US" i="1" dirty="0">
                <a:latin typeface="Berlin Sans FB" panose="020E0602020502020306" pitchFamily="34" charset="0"/>
              </a:rPr>
              <a:t>Iliad</a:t>
            </a:r>
            <a:r>
              <a:rPr lang="en-US" dirty="0">
                <a:latin typeface="Berlin Sans FB" panose="020E0602020502020306" pitchFamily="34" charset="0"/>
              </a:rPr>
              <a:t> is charged with heroic vigor. It makes use of vivid similes, graphic epithets, and lengthy catalogues of particulars.</a:t>
            </a:r>
          </a:p>
        </p:txBody>
      </p:sp>
      <p:sp>
        <p:nvSpPr>
          <p:cNvPr id="3" name="TextBox 2"/>
          <p:cNvSpPr txBox="1"/>
          <p:nvPr/>
        </p:nvSpPr>
        <p:spPr>
          <a:xfrm>
            <a:off x="139700" y="114300"/>
            <a:ext cx="4787900" cy="584775"/>
          </a:xfrm>
          <a:prstGeom prst="rect">
            <a:avLst/>
          </a:prstGeom>
          <a:noFill/>
        </p:spPr>
        <p:txBody>
          <a:bodyPr wrap="square" rtlCol="0">
            <a:spAutoFit/>
          </a:bodyPr>
          <a:lstStyle/>
          <a:p>
            <a:r>
              <a:rPr lang="en-US" sz="3200" dirty="0" smtClean="0">
                <a:latin typeface="Berlin Sans FB" panose="020E0602020502020306" pitchFamily="34" charset="0"/>
              </a:rPr>
              <a:t>Homer’s Iliad:</a:t>
            </a:r>
            <a:endParaRPr lang="en-US" sz="3200" dirty="0">
              <a:latin typeface="Berlin Sans FB" panose="020E0602020502020306" pitchFamily="34"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5073" y="254000"/>
            <a:ext cx="4181162" cy="6350000"/>
          </a:xfrm>
          <a:prstGeom prst="rect">
            <a:avLst/>
          </a:prstGeom>
        </p:spPr>
      </p:pic>
    </p:spTree>
    <p:extLst>
      <p:ext uri="{BB962C8B-B14F-4D97-AF65-F5344CB8AC3E}">
        <p14:creationId xmlns:p14="http://schemas.microsoft.com/office/powerpoint/2010/main" val="21656307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165100"/>
            <a:ext cx="5930900" cy="523220"/>
          </a:xfrm>
          <a:prstGeom prst="rect">
            <a:avLst/>
          </a:prstGeom>
          <a:noFill/>
        </p:spPr>
        <p:txBody>
          <a:bodyPr wrap="square" rtlCol="0">
            <a:spAutoFit/>
          </a:bodyPr>
          <a:lstStyle/>
          <a:p>
            <a:r>
              <a:rPr lang="en-US" sz="2800" b="1" u="sng" dirty="0" smtClean="0"/>
              <a:t>Greek Creation Myth:</a:t>
            </a:r>
            <a:endParaRPr lang="en-US" sz="2800" b="1" u="sng" dirty="0"/>
          </a:p>
        </p:txBody>
      </p:sp>
      <p:sp>
        <p:nvSpPr>
          <p:cNvPr id="3" name="TextBox 2"/>
          <p:cNvSpPr txBox="1"/>
          <p:nvPr/>
        </p:nvSpPr>
        <p:spPr>
          <a:xfrm>
            <a:off x="203200" y="787400"/>
            <a:ext cx="11811000" cy="5847755"/>
          </a:xfrm>
          <a:prstGeom prst="rect">
            <a:avLst/>
          </a:prstGeom>
          <a:noFill/>
        </p:spPr>
        <p:txBody>
          <a:bodyPr wrap="square" rtlCol="0">
            <a:spAutoFit/>
          </a:bodyPr>
          <a:lstStyle/>
          <a:p>
            <a:pPr marL="285750" indent="-285750">
              <a:buFont typeface="Arial" panose="020B0604020202020204" pitchFamily="34" charset="0"/>
              <a:buChar char="•"/>
            </a:pPr>
            <a:r>
              <a:rPr lang="en-US" sz="1700" dirty="0" smtClean="0"/>
              <a:t>In early times, Chaos reigned over a universe without light, a place where endless night and the vastness of death were the only realities. The Eros, (the god of love), sprang forth for reasons unexplained, and with him came light and order.</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With the arrival of light came </a:t>
            </a:r>
            <a:r>
              <a:rPr lang="en-US" sz="1700" dirty="0"/>
              <a:t>G</a:t>
            </a:r>
            <a:r>
              <a:rPr lang="en-US" sz="1700" dirty="0" smtClean="0"/>
              <a:t>aea, the Earth, daughter of Chaos. Gaea gave birth to Uranus, the first king of the universe, and he took his mother Gaea for his wife. They had many children, including the 12 Titans.</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Uranus proved a poor father and husband, so his sister/wife Gaea incited her son Cronos to attack his father, which he did, and ultimately usurped his power. Cronos wed his sister Rhea and ruled as the king of the Titans.</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Convinced that one of his children who do the same thing to him that he did to his father, Cronos swallowed the first five of his six children. To save the sixth child from this fate, Rhea wrapped a stone in swaddling clothes and fed it to Cronos. Zeus, the sixth child was raised in secret by nymphs for his safety.</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Now an adult, Zeus disguised himself, returned to Cronos’s domain and tricked him with a poisoned drink. As he choked on Zeus’s potion, Cronos coughed up the first five children he swallowed, and Zeus reclaimed the lives of his sisters; Hestia, Demeter, and Hera, and his brothers; Pluto and Poseidon. </a:t>
            </a:r>
          </a:p>
          <a:p>
            <a:pPr marL="285750" indent="-285750">
              <a:buFont typeface="Arial" panose="020B0604020202020204" pitchFamily="34" charset="0"/>
              <a:buChar char="•"/>
            </a:pPr>
            <a:endParaRPr lang="en-US" sz="1700" dirty="0"/>
          </a:p>
          <a:p>
            <a:pPr marL="285750" indent="-285750">
              <a:buFont typeface="Arial" panose="020B0604020202020204" pitchFamily="34" charset="0"/>
              <a:buChar char="•"/>
            </a:pPr>
            <a:r>
              <a:rPr lang="en-US" sz="1700" dirty="0" smtClean="0"/>
              <a:t>There followed a fierce battle against Cronos and the Titians, where Zeus overthrew this father. Zeus cast lots with his brothers, making Pluto the god of the underworld, and Poseidon the god of the sea, while he ruled over heaven and earth. Zeus, an amorous monarch reigned at Mount Olympus as king of all gods.</a:t>
            </a:r>
          </a:p>
        </p:txBody>
      </p:sp>
    </p:spTree>
    <p:extLst>
      <p:ext uri="{BB962C8B-B14F-4D97-AF65-F5344CB8AC3E}">
        <p14:creationId xmlns:p14="http://schemas.microsoft.com/office/powerpoint/2010/main" val="39802953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1150" y="241300"/>
            <a:ext cx="4756150" cy="401582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57800" y="241300"/>
            <a:ext cx="6697133" cy="63627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08062" y="4321175"/>
            <a:ext cx="3571875" cy="2381250"/>
          </a:xfrm>
          <a:prstGeom prst="rect">
            <a:avLst/>
          </a:prstGeom>
        </p:spPr>
      </p:pic>
    </p:spTree>
    <p:extLst>
      <p:ext uri="{BB962C8B-B14F-4D97-AF65-F5344CB8AC3E}">
        <p14:creationId xmlns:p14="http://schemas.microsoft.com/office/powerpoint/2010/main" val="8010031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0"/>
            <a:ext cx="11252200" cy="923330"/>
          </a:xfrm>
          <a:prstGeom prst="rect">
            <a:avLst/>
          </a:prstGeom>
          <a:noFill/>
        </p:spPr>
        <p:txBody>
          <a:bodyPr wrap="square" rtlCol="0">
            <a:spAutoFit/>
          </a:bodyPr>
          <a:lstStyle/>
          <a:p>
            <a:r>
              <a:rPr lang="en-US" sz="5400" u="sng" dirty="0" smtClean="0">
                <a:latin typeface="Berlin Sans FB" panose="020E0602020502020306" pitchFamily="34" charset="0"/>
              </a:rPr>
              <a:t>The Greek Gods</a:t>
            </a:r>
            <a:endParaRPr lang="en-US" sz="5400" u="sng" dirty="0">
              <a:latin typeface="Berlin Sans FB" panose="020E0602020502020306" pitchFamily="34" charset="0"/>
            </a:endParaRPr>
          </a:p>
        </p:txBody>
      </p:sp>
      <p:sp>
        <p:nvSpPr>
          <p:cNvPr id="3" name="TextBox 2"/>
          <p:cNvSpPr txBox="1"/>
          <p:nvPr/>
        </p:nvSpPr>
        <p:spPr>
          <a:xfrm>
            <a:off x="279400" y="1218863"/>
            <a:ext cx="11582400"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smtClean="0">
                <a:latin typeface="Berlin Sans FB" panose="020E0602020502020306" pitchFamily="34" charset="0"/>
              </a:rPr>
              <a:t>The ancient Greeks envisioned their gods as a family of immortals who intervened in the lives of human beings.</a:t>
            </a:r>
          </a:p>
          <a:p>
            <a:pPr marL="342900" indent="-342900">
              <a:buFont typeface="Arial" panose="020B0604020202020204" pitchFamily="34" charset="0"/>
              <a:buChar char="•"/>
            </a:pPr>
            <a:endParaRPr lang="en-US" sz="2400" dirty="0">
              <a:latin typeface="Berlin Sans FB" panose="020E0602020502020306" pitchFamily="34" charset="0"/>
            </a:endParaRPr>
          </a:p>
          <a:p>
            <a:pPr marL="342900" indent="-342900">
              <a:buFont typeface="Arial" panose="020B0604020202020204" pitchFamily="34" charset="0"/>
              <a:buChar char="•"/>
            </a:pPr>
            <a:r>
              <a:rPr lang="en-US" sz="2400" dirty="0" smtClean="0">
                <a:latin typeface="Berlin Sans FB" panose="020E0602020502020306" pitchFamily="34" charset="0"/>
              </a:rPr>
              <a:t>In the </a:t>
            </a:r>
            <a:r>
              <a:rPr lang="en-US" sz="2400" i="1" dirty="0" err="1" smtClean="0">
                <a:latin typeface="Berlin Sans FB" panose="020E0602020502020306" pitchFamily="34" charset="0"/>
              </a:rPr>
              <a:t>Theogony</a:t>
            </a:r>
            <a:r>
              <a:rPr lang="en-US" sz="2400" i="1" dirty="0" smtClean="0">
                <a:latin typeface="Berlin Sans FB" panose="020E0602020502020306" pitchFamily="34" charset="0"/>
              </a:rPr>
              <a:t> </a:t>
            </a:r>
            <a:r>
              <a:rPr lang="en-US" sz="2400" dirty="0" smtClean="0">
                <a:latin typeface="Berlin Sans FB" panose="020E0602020502020306" pitchFamily="34" charset="0"/>
              </a:rPr>
              <a:t>(The Birth of the Gods), a poem recounting the history and genealogy of the gods, Hesiod, a contemporary of Homer’s, describes the origins of the universe.</a:t>
            </a:r>
          </a:p>
          <a:p>
            <a:pPr marL="342900" indent="-342900">
              <a:buFont typeface="Arial" panose="020B0604020202020204" pitchFamily="34" charset="0"/>
              <a:buChar char="•"/>
            </a:pPr>
            <a:endParaRPr lang="en-US" sz="2400" dirty="0">
              <a:latin typeface="Berlin Sans FB" panose="020E0602020502020306" pitchFamily="34" charset="0"/>
            </a:endParaRPr>
          </a:p>
          <a:p>
            <a:pPr marL="342900" indent="-342900">
              <a:buFont typeface="Arial" panose="020B0604020202020204" pitchFamily="34" charset="0"/>
              <a:buChar char="•"/>
            </a:pPr>
            <a:r>
              <a:rPr lang="en-US" sz="2400" dirty="0" smtClean="0">
                <a:latin typeface="Berlin Sans FB" panose="020E0602020502020306" pitchFamily="34" charset="0"/>
              </a:rPr>
              <a:t>Although immortal, the Greek gods were much like the human beings who worshipped them. They maintained the same traits, many of them “un-god” like. The gods lived atop a mountain in Greece, among their followers, as opposed to a far away heaven.</a:t>
            </a:r>
          </a:p>
          <a:p>
            <a:pPr marL="342900" indent="-342900">
              <a:buFont typeface="Arial" panose="020B0604020202020204" pitchFamily="34" charset="0"/>
              <a:buChar char="•"/>
            </a:pPr>
            <a:endParaRPr lang="en-US" sz="2400" dirty="0">
              <a:latin typeface="Berlin Sans FB" panose="020E0602020502020306" pitchFamily="34" charset="0"/>
            </a:endParaRPr>
          </a:p>
          <a:p>
            <a:pPr marL="342900" indent="-342900">
              <a:buFont typeface="Arial" panose="020B0604020202020204" pitchFamily="34" charset="0"/>
              <a:buChar char="•"/>
            </a:pPr>
            <a:r>
              <a:rPr lang="en-US" sz="2400" dirty="0" smtClean="0">
                <a:latin typeface="Berlin Sans FB" panose="020E0602020502020306" pitchFamily="34" charset="0"/>
              </a:rPr>
              <a:t>The Greek gods were not always just- they engaged in combat, seduced mortal women, and meddled in human lives at will. Unlike the Hebrew god, the Greek gods had no clear principals of moral conduct and no guidelines for religious worship.</a:t>
            </a:r>
            <a:endParaRPr lang="en-US" sz="2400" dirty="0">
              <a:latin typeface="Berlin Sans FB" panose="020E0602020502020306" pitchFamily="34" charset="0"/>
            </a:endParaRPr>
          </a:p>
        </p:txBody>
      </p:sp>
    </p:spTree>
    <p:extLst>
      <p:ext uri="{BB962C8B-B14F-4D97-AF65-F5344CB8AC3E}">
        <p14:creationId xmlns:p14="http://schemas.microsoft.com/office/powerpoint/2010/main" val="41400883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101600"/>
            <a:ext cx="2984500" cy="954107"/>
          </a:xfrm>
          <a:prstGeom prst="rect">
            <a:avLst/>
          </a:prstGeom>
          <a:noFill/>
        </p:spPr>
        <p:txBody>
          <a:bodyPr wrap="square" rtlCol="0">
            <a:spAutoFit/>
          </a:bodyPr>
          <a:lstStyle/>
          <a:p>
            <a:r>
              <a:rPr lang="en-US" sz="2800" b="1" u="sng" dirty="0" smtClean="0"/>
              <a:t>Greek Mythology</a:t>
            </a:r>
            <a:endParaRPr lang="en-US" sz="28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676132" y="563265"/>
            <a:ext cx="3297936" cy="5837535"/>
          </a:xfrm>
          <a:prstGeom prst="rect">
            <a:avLst/>
          </a:prstGeom>
        </p:spPr>
      </p:pic>
      <p:sp>
        <p:nvSpPr>
          <p:cNvPr id="4" name="TextBox 3"/>
          <p:cNvSpPr txBox="1"/>
          <p:nvPr/>
        </p:nvSpPr>
        <p:spPr>
          <a:xfrm>
            <a:off x="139700" y="1276152"/>
            <a:ext cx="8166100" cy="5570756"/>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latin typeface="Berlin Sans FB" panose="020E0602020502020306" pitchFamily="34" charset="0"/>
              </a:rPr>
              <a:t>The most influential mythology of western civilization comes from the Greeks, standing out for its rich, yet disciplined imagination; for its humane quality, and for its aesthetic nature.</a:t>
            </a:r>
          </a:p>
          <a:p>
            <a:pPr marL="285750" indent="-285750">
              <a:buFont typeface="Arial" panose="020B0604020202020204" pitchFamily="34" charset="0"/>
              <a:buChar char="•"/>
            </a:pPr>
            <a:endParaRPr lang="en-US" sz="2000" dirty="0">
              <a:latin typeface="Berlin Sans FB" panose="020E0602020502020306" pitchFamily="34" charset="0"/>
            </a:endParaRPr>
          </a:p>
          <a:p>
            <a:pPr marL="285750" indent="-285750">
              <a:buFont typeface="Arial" panose="020B0604020202020204" pitchFamily="34" charset="0"/>
              <a:buChar char="•"/>
            </a:pPr>
            <a:r>
              <a:rPr lang="en-US" sz="2000" dirty="0" smtClean="0">
                <a:latin typeface="Berlin Sans FB" panose="020E0602020502020306" pitchFamily="34" charset="0"/>
              </a:rPr>
              <a:t>Greek history and mythology has been a fertile source of ideas for dramatists, artists, and philosophers since their inception. Can you name modern artistic endeavors based on Greek mythology?</a:t>
            </a:r>
          </a:p>
          <a:p>
            <a:pPr marL="285750" indent="-285750">
              <a:buFont typeface="Arial" panose="020B0604020202020204" pitchFamily="34" charset="0"/>
              <a:buChar char="•"/>
            </a:pPr>
            <a:endParaRPr lang="en-US" sz="2000" dirty="0">
              <a:latin typeface="Berlin Sans FB" panose="020E0602020502020306" pitchFamily="34" charset="0"/>
            </a:endParaRPr>
          </a:p>
          <a:p>
            <a:pPr marL="285750" indent="-285750">
              <a:buFont typeface="Arial" panose="020B0604020202020204" pitchFamily="34" charset="0"/>
              <a:buChar char="•"/>
            </a:pPr>
            <a:r>
              <a:rPr lang="en-US" sz="2000" dirty="0" smtClean="0">
                <a:latin typeface="Berlin Sans FB" panose="020E0602020502020306" pitchFamily="34" charset="0"/>
              </a:rPr>
              <a:t>Greek myths were created to entertain; to release the tensions of human fallibility, to explain natural phenomenon, and to crystalize religious views.</a:t>
            </a:r>
          </a:p>
          <a:p>
            <a:pPr marL="285750" indent="-285750">
              <a:buFont typeface="Arial" panose="020B0604020202020204" pitchFamily="34" charset="0"/>
              <a:buChar char="•"/>
            </a:pPr>
            <a:endParaRPr lang="en-US" sz="2000" dirty="0">
              <a:latin typeface="Berlin Sans FB" panose="020E0602020502020306" pitchFamily="34" charset="0"/>
            </a:endParaRPr>
          </a:p>
          <a:p>
            <a:pPr marL="285750" indent="-285750">
              <a:buFont typeface="Arial" panose="020B0604020202020204" pitchFamily="34" charset="0"/>
              <a:buChar char="•"/>
            </a:pPr>
            <a:r>
              <a:rPr lang="en-US" sz="2000" dirty="0" smtClean="0">
                <a:latin typeface="Berlin Sans FB" panose="020E0602020502020306" pitchFamily="34" charset="0"/>
              </a:rPr>
              <a:t>Throughout Greek mythology there runs a consistent view of the world as dominated by gods who were like human beings with the exception of being more powerful and undying. Essentially, gods were favorable to men, especially to the great heroes.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686411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913" y="471486"/>
            <a:ext cx="2706629" cy="2358903"/>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70746" y="386653"/>
            <a:ext cx="1428404" cy="28575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8354" y="471486"/>
            <a:ext cx="2087358" cy="2504829"/>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87983" y="415227"/>
            <a:ext cx="1850253" cy="2832100"/>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830507" y="402527"/>
            <a:ext cx="1828879" cy="2974976"/>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07131" y="3244153"/>
            <a:ext cx="2371344" cy="304800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393558" y="3472014"/>
            <a:ext cx="1973522" cy="2958602"/>
          </a:xfrm>
          <a:prstGeom prst="rect">
            <a:avLst/>
          </a:prstGeom>
        </p:spPr>
      </p:pic>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52033" y="3547858"/>
            <a:ext cx="2235757" cy="2944812"/>
          </a:xfrm>
          <a:prstGeom prst="rect">
            <a:avLst/>
          </a:prstGeom>
        </p:spPr>
      </p:pic>
      <p:pic>
        <p:nvPicPr>
          <p:cNvPr id="11" name="Picture 10"/>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772743" y="3609913"/>
            <a:ext cx="2115527" cy="2820703"/>
          </a:xfrm>
          <a:prstGeom prst="rect">
            <a:avLst/>
          </a:prstGeom>
        </p:spPr>
      </p:pic>
    </p:spTree>
    <p:extLst>
      <p:ext uri="{BB962C8B-B14F-4D97-AF65-F5344CB8AC3E}">
        <p14:creationId xmlns:p14="http://schemas.microsoft.com/office/powerpoint/2010/main" val="346955938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b="7222"/>
          <a:stretch/>
        </p:blipFill>
        <p:spPr>
          <a:xfrm>
            <a:off x="4933005" y="317500"/>
            <a:ext cx="7126590" cy="63627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6900" y="2730500"/>
            <a:ext cx="3949700" cy="3949700"/>
          </a:xfrm>
          <a:prstGeom prst="rect">
            <a:avLst/>
          </a:prstGeom>
        </p:spPr>
      </p:pic>
      <p:pic>
        <p:nvPicPr>
          <p:cNvPr id="6" name="Picture 5"/>
          <p:cNvPicPr>
            <a:picLocks noChangeAspect="1"/>
          </p:cNvPicPr>
          <p:nvPr/>
        </p:nvPicPr>
        <p:blipFill rotWithShape="1">
          <a:blip r:embed="rId4">
            <a:extLst>
              <a:ext uri="{28A0092B-C50C-407E-A947-70E740481C1C}">
                <a14:useLocalDpi xmlns:a14="http://schemas.microsoft.com/office/drawing/2010/main" val="0"/>
              </a:ext>
            </a:extLst>
          </a:blip>
          <a:srcRect b="28972"/>
          <a:stretch/>
        </p:blipFill>
        <p:spPr>
          <a:xfrm>
            <a:off x="533400" y="139700"/>
            <a:ext cx="4076700" cy="2413000"/>
          </a:xfrm>
          <a:prstGeom prst="rect">
            <a:avLst/>
          </a:prstGeom>
        </p:spPr>
      </p:pic>
    </p:spTree>
    <p:extLst>
      <p:ext uri="{BB962C8B-B14F-4D97-AF65-F5344CB8AC3E}">
        <p14:creationId xmlns:p14="http://schemas.microsoft.com/office/powerpoint/2010/main" val="40513562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r="2248" b="3839"/>
          <a:stretch/>
        </p:blipFill>
        <p:spPr>
          <a:xfrm>
            <a:off x="276225" y="3652836"/>
            <a:ext cx="5692775" cy="3017838"/>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2568"/>
          <a:stretch/>
        </p:blipFill>
        <p:spPr>
          <a:xfrm>
            <a:off x="7023100" y="3960017"/>
            <a:ext cx="4686299" cy="2580483"/>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78873" y="166687"/>
            <a:ext cx="8743950" cy="3324225"/>
          </a:xfrm>
          <a:prstGeom prst="rect">
            <a:avLst/>
          </a:prstGeom>
        </p:spPr>
      </p:pic>
      <p:sp>
        <p:nvSpPr>
          <p:cNvPr id="5" name="TextBox 4"/>
          <p:cNvSpPr txBox="1"/>
          <p:nvPr/>
        </p:nvSpPr>
        <p:spPr>
          <a:xfrm>
            <a:off x="276225" y="965200"/>
            <a:ext cx="2771774" cy="1446550"/>
          </a:xfrm>
          <a:prstGeom prst="rect">
            <a:avLst/>
          </a:prstGeom>
          <a:noFill/>
        </p:spPr>
        <p:txBody>
          <a:bodyPr wrap="square" rtlCol="0">
            <a:spAutoFit/>
          </a:bodyPr>
          <a:lstStyle/>
          <a:p>
            <a:pPr algn="ctr"/>
            <a:r>
              <a:rPr lang="en-US" sz="4400" dirty="0" smtClean="0"/>
              <a:t>God</a:t>
            </a:r>
          </a:p>
          <a:p>
            <a:pPr algn="ctr"/>
            <a:r>
              <a:rPr lang="en-US" sz="4400" dirty="0"/>
              <a:t>I</a:t>
            </a:r>
            <a:r>
              <a:rPr lang="en-US" sz="4400" dirty="0" smtClean="0"/>
              <a:t>mages</a:t>
            </a:r>
            <a:endParaRPr lang="en-US" sz="4400" dirty="0"/>
          </a:p>
        </p:txBody>
      </p:sp>
    </p:spTree>
    <p:extLst>
      <p:ext uri="{BB962C8B-B14F-4D97-AF65-F5344CB8AC3E}">
        <p14:creationId xmlns:p14="http://schemas.microsoft.com/office/powerpoint/2010/main" val="8454049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165100"/>
            <a:ext cx="11874500" cy="6463308"/>
          </a:xfrm>
          <a:prstGeom prst="rect">
            <a:avLst/>
          </a:prstGeom>
          <a:noFill/>
        </p:spPr>
        <p:txBody>
          <a:bodyPr wrap="square" rtlCol="0">
            <a:spAutoFit/>
          </a:bodyPr>
          <a:lstStyle/>
          <a:p>
            <a:r>
              <a:rPr lang="en-US" sz="2000" dirty="0" smtClean="0">
                <a:latin typeface="Berlin Sans FB" panose="020E0602020502020306" pitchFamily="34" charset="0"/>
              </a:rPr>
              <a:t>Zeus: </a:t>
            </a:r>
            <a:r>
              <a:rPr lang="en-US" dirty="0" smtClean="0">
                <a:latin typeface="Berlin Sans FB" panose="020E0602020502020306" pitchFamily="34" charset="0"/>
              </a:rPr>
              <a:t>The ruler of Mount Olympus, king of gods and men, the sixth child of Cronos and his wife Rhea. With the help of his mother, who hid him, Zeus stopped his father’s evil practice of eating his children and then tricked him into eating a stone thinking it was another child. Cronos then coughed up his other sons and </a:t>
            </a:r>
            <a:r>
              <a:rPr lang="en-US" dirty="0" err="1" smtClean="0">
                <a:latin typeface="Berlin Sans FB" panose="020E0602020502020306" pitchFamily="34" charset="0"/>
              </a:rPr>
              <a:t>doughters</a:t>
            </a:r>
            <a:r>
              <a:rPr lang="en-US" dirty="0" smtClean="0">
                <a:latin typeface="Berlin Sans FB" panose="020E0602020502020306" pitchFamily="34" charset="0"/>
              </a:rPr>
              <a:t> and usurped power. </a:t>
            </a:r>
          </a:p>
          <a:p>
            <a:endParaRPr lang="en-US" dirty="0">
              <a:latin typeface="Berlin Sans FB" panose="020E0602020502020306" pitchFamily="34" charset="0"/>
            </a:endParaRPr>
          </a:p>
          <a:p>
            <a:r>
              <a:rPr lang="en-US" sz="2000" dirty="0" smtClean="0">
                <a:latin typeface="Berlin Sans FB" panose="020E0602020502020306" pitchFamily="34" charset="0"/>
              </a:rPr>
              <a:t>Hera: </a:t>
            </a:r>
            <a:r>
              <a:rPr lang="en-US" dirty="0" smtClean="0">
                <a:latin typeface="Berlin Sans FB" panose="020E0602020502020306" pitchFamily="34" charset="0"/>
              </a:rPr>
              <a:t>Zeus’ wife and sister, and </a:t>
            </a:r>
            <a:r>
              <a:rPr lang="en-US" dirty="0" err="1" smtClean="0">
                <a:latin typeface="Berlin Sans FB" panose="020E0602020502020306" pitchFamily="34" charset="0"/>
              </a:rPr>
              <a:t>protectress</a:t>
            </a:r>
            <a:r>
              <a:rPr lang="en-US" dirty="0" smtClean="0">
                <a:latin typeface="Berlin Sans FB" panose="020E0602020502020306" pitchFamily="34" charset="0"/>
              </a:rPr>
              <a:t> of marriage, children and the home. Some tales say Zeus courted her for 300 years before she would marry him. She wanders through the stories of the gods, torturing the other women that Zeus loved.</a:t>
            </a:r>
          </a:p>
          <a:p>
            <a:endParaRPr lang="en-US" dirty="0">
              <a:latin typeface="Berlin Sans FB" panose="020E0602020502020306" pitchFamily="34" charset="0"/>
            </a:endParaRPr>
          </a:p>
          <a:p>
            <a:r>
              <a:rPr lang="en-US" sz="2000" dirty="0" smtClean="0">
                <a:latin typeface="Berlin Sans FB" panose="020E0602020502020306" pitchFamily="34" charset="0"/>
              </a:rPr>
              <a:t>Apollo: </a:t>
            </a:r>
            <a:r>
              <a:rPr lang="en-US" dirty="0" smtClean="0">
                <a:latin typeface="Berlin Sans FB" panose="020E0602020502020306" pitchFamily="34" charset="0"/>
              </a:rPr>
              <a:t>The god of sun and the patron of truth, archery, music and medicine. This son of Zeus is known for the basic Greek precepts, “Know thyself” and “Nothing in excess.”</a:t>
            </a:r>
          </a:p>
          <a:p>
            <a:endParaRPr lang="en-US" dirty="0">
              <a:latin typeface="Berlin Sans FB" panose="020E0602020502020306" pitchFamily="34" charset="0"/>
            </a:endParaRPr>
          </a:p>
          <a:p>
            <a:r>
              <a:rPr lang="en-US" sz="2000" dirty="0" smtClean="0">
                <a:latin typeface="Berlin Sans FB" panose="020E0602020502020306" pitchFamily="34" charset="0"/>
              </a:rPr>
              <a:t>Poseidon: </a:t>
            </a:r>
            <a:r>
              <a:rPr lang="en-US" dirty="0" smtClean="0">
                <a:latin typeface="Berlin Sans FB" panose="020E0602020502020306" pitchFamily="34" charset="0"/>
              </a:rPr>
              <a:t>God of the sea and earthquakes. Homer is to have written that Poseidon built of gleaming gold in the Aegean Sea. Greeks pray to Poseidon to be kindly in heart and help to those who voyage in ships.</a:t>
            </a:r>
          </a:p>
          <a:p>
            <a:endParaRPr lang="en-US" dirty="0">
              <a:latin typeface="Berlin Sans FB" panose="020E0602020502020306" pitchFamily="34" charset="0"/>
            </a:endParaRPr>
          </a:p>
          <a:p>
            <a:r>
              <a:rPr lang="en-US" sz="2000" dirty="0" smtClean="0">
                <a:latin typeface="Berlin Sans FB" panose="020E0602020502020306" pitchFamily="34" charset="0"/>
              </a:rPr>
              <a:t>Dionysus: </a:t>
            </a:r>
            <a:r>
              <a:rPr lang="en-US" dirty="0" smtClean="0">
                <a:latin typeface="Berlin Sans FB" panose="020E0602020502020306" pitchFamily="34" charset="0"/>
              </a:rPr>
              <a:t>God of wine and fertility, he was Zeus’ son by a mortal mother. Hera destroyed Dionysus’ mother and drove him mad, leaving him to wander the earth accompanied by satyrs and nymphs. A symbol of revelry, he gave Greece the gift of wine-at times man’s blessing, at others his ruin.</a:t>
            </a:r>
          </a:p>
          <a:p>
            <a:endParaRPr lang="en-US" sz="2000" dirty="0">
              <a:latin typeface="Berlin Sans FB" panose="020E0602020502020306" pitchFamily="34" charset="0"/>
            </a:endParaRPr>
          </a:p>
          <a:p>
            <a:r>
              <a:rPr lang="en-US" sz="2000" dirty="0" smtClean="0">
                <a:latin typeface="Berlin Sans FB" panose="020E0602020502020306" pitchFamily="34" charset="0"/>
              </a:rPr>
              <a:t>Athena: </a:t>
            </a:r>
            <a:r>
              <a:rPr lang="en-US" dirty="0" smtClean="0">
                <a:latin typeface="Berlin Sans FB" panose="020E0602020502020306" pitchFamily="34" charset="0"/>
              </a:rPr>
              <a:t>Goddess of wisdom and patron of war, she sprang fully formed from the forehead of Zeus. Her gift of the olive tree to mankind won her the devotion of Athens.</a:t>
            </a:r>
          </a:p>
          <a:p>
            <a:endParaRPr lang="en-US" sz="2000" dirty="0">
              <a:latin typeface="Berlin Sans FB" panose="020E0602020502020306" pitchFamily="34" charset="0"/>
            </a:endParaRPr>
          </a:p>
          <a:p>
            <a:r>
              <a:rPr lang="en-US" sz="2000" dirty="0" smtClean="0">
                <a:latin typeface="Berlin Sans FB" panose="020E0602020502020306" pitchFamily="34" charset="0"/>
              </a:rPr>
              <a:t>Aphrodite: </a:t>
            </a:r>
            <a:r>
              <a:rPr lang="en-US" dirty="0" smtClean="0">
                <a:latin typeface="Berlin Sans FB" panose="020E0602020502020306" pitchFamily="34" charset="0"/>
              </a:rPr>
              <a:t>The goddess of love and beauty, wherever she walked flowers sprang up, as sparrows and doves flew about her. She had the power to beguile even wise gods and often placed temptation in the path of Zeus.</a:t>
            </a:r>
            <a:endParaRPr lang="en-US" sz="2000" dirty="0">
              <a:latin typeface="Berlin Sans FB" panose="020E0602020502020306" pitchFamily="34" charset="0"/>
            </a:endParaRPr>
          </a:p>
        </p:txBody>
      </p:sp>
    </p:spTree>
    <p:extLst>
      <p:ext uri="{BB962C8B-B14F-4D97-AF65-F5344CB8AC3E}">
        <p14:creationId xmlns:p14="http://schemas.microsoft.com/office/powerpoint/2010/main" val="29304809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38150" y="127000"/>
            <a:ext cx="11214100" cy="646331"/>
          </a:xfrm>
          <a:prstGeom prst="rect">
            <a:avLst/>
          </a:prstGeom>
          <a:noFill/>
        </p:spPr>
        <p:txBody>
          <a:bodyPr wrap="square" rtlCol="0">
            <a:spAutoFit/>
          </a:bodyPr>
          <a:lstStyle/>
          <a:p>
            <a:pPr algn="ctr"/>
            <a:r>
              <a:rPr lang="en-US" sz="3600" dirty="0" smtClean="0">
                <a:latin typeface="Berlin Sans FB" panose="020E0602020502020306" pitchFamily="34" charset="0"/>
              </a:rPr>
              <a:t>The Greek City-State and Persian Wars 750-480 B.C.E.</a:t>
            </a:r>
            <a:endParaRPr lang="en-US" sz="3600" dirty="0">
              <a:latin typeface="Berlin Sans FB" panose="020E0602020502020306" pitchFamily="34" charset="0"/>
            </a:endParaRPr>
          </a:p>
        </p:txBody>
      </p:sp>
      <p:sp>
        <p:nvSpPr>
          <p:cNvPr id="5" name="TextBox 4"/>
          <p:cNvSpPr txBox="1"/>
          <p:nvPr/>
        </p:nvSpPr>
        <p:spPr>
          <a:xfrm>
            <a:off x="228600" y="773331"/>
            <a:ext cx="11633200" cy="594008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Greek geography (see slide #3) encouraged the evolution of the Greek city-state or </a:t>
            </a:r>
            <a:r>
              <a:rPr lang="en-US" sz="2000" i="1" dirty="0" smtClean="0">
                <a:latin typeface="Berlin Sans FB" panose="020E0602020502020306" pitchFamily="34" charset="0"/>
              </a:rPr>
              <a:t>polis</a:t>
            </a:r>
            <a:r>
              <a:rPr lang="en-US" sz="2000" dirty="0" smtClean="0">
                <a:latin typeface="Berlin Sans FB" panose="020E0602020502020306" pitchFamily="34" charset="0"/>
              </a:rPr>
              <a:t>. Ancient Greece consisted of some 200 city-states, a few as large as 400 square miles and others as tine as 2 square miles. You could walk around the walls of Athens in only 2 hours!!!</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The city-state, in simplest terms, was a small but sovereign political unit, in which all important activity was conducted at one spot and in which communal bonds-expressed in terms of the law- were more basic than personal ties. In all these respects the polis grew out of the political organization of the dark ages.</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Greek city-states shared the same language, traditions, and religion, and each polis governed itself, issued it’s own coinage, and provided it’s own military defenses. When confronted by the rising powers of Persia, the Greek city-states united.</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By the sixth century B.C.E., the Persian Empire had conquered most of the areas between the western frontier of India and Asia Minor. By 499 B.C.E., mainland Greece was threatened, and in 490 B.C.E., a Greek force of 11,000 men met a Persian army with twice the numbers, and defeated them, losing only 192 men. After building a fleet of warships to continue besting the Persians in battle, the Greeks ultimately defeated the Persian armada at Salamis in 480 B.C.E. With the defeat of the Persians a new era was ushered in of prosperity and self-confidence. In Athens, democracy took root, literature flourished, and the study of history and philosophy became established.  Why was this defeat of the Persians so important?</a:t>
            </a:r>
            <a:endParaRPr lang="en-US" sz="2000" dirty="0">
              <a:latin typeface="Berlin Sans FB" panose="020E0602020502020306" pitchFamily="34" charset="0"/>
            </a:endParaRPr>
          </a:p>
        </p:txBody>
      </p:sp>
    </p:spTree>
    <p:extLst>
      <p:ext uri="{BB962C8B-B14F-4D97-AF65-F5344CB8AC3E}">
        <p14:creationId xmlns:p14="http://schemas.microsoft.com/office/powerpoint/2010/main" val="9445010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0500" y="88900"/>
            <a:ext cx="11569700" cy="646331"/>
          </a:xfrm>
          <a:prstGeom prst="rect">
            <a:avLst/>
          </a:prstGeom>
          <a:noFill/>
        </p:spPr>
        <p:txBody>
          <a:bodyPr wrap="square" rtlCol="0">
            <a:spAutoFit/>
          </a:bodyPr>
          <a:lstStyle/>
          <a:p>
            <a:pPr algn="ctr"/>
            <a:r>
              <a:rPr lang="en-US" sz="3600" dirty="0" smtClean="0">
                <a:latin typeface="Berlin Sans FB" panose="020E0602020502020306" pitchFamily="34" charset="0"/>
              </a:rPr>
              <a:t>Athens and the Greek Golden Age 480-430 B.C.E.</a:t>
            </a:r>
            <a:endParaRPr lang="en-US" sz="3600" dirty="0">
              <a:latin typeface="Berlin Sans FB" panose="020E0602020502020306" pitchFamily="34" charset="0"/>
            </a:endParaRPr>
          </a:p>
        </p:txBody>
      </p:sp>
      <p:sp>
        <p:nvSpPr>
          <p:cNvPr id="3" name="TextBox 2"/>
          <p:cNvSpPr txBox="1"/>
          <p:nvPr/>
        </p:nvSpPr>
        <p:spPr>
          <a:xfrm>
            <a:off x="190500" y="850900"/>
            <a:ext cx="11645900" cy="5632311"/>
          </a:xfrm>
          <a:prstGeom prst="rect">
            <a:avLst/>
          </a:prstGeom>
          <a:noFill/>
        </p:spPr>
        <p:txBody>
          <a:bodyPr wrap="square" rtlCol="0">
            <a:spAutoFit/>
          </a:bodyPr>
          <a:lstStyle/>
          <a:p>
            <a:pPr marL="342900" indent="-342900">
              <a:buFont typeface="Arial" panose="020B0604020202020204" pitchFamily="34" charset="0"/>
              <a:buChar char="•"/>
            </a:pPr>
            <a:r>
              <a:rPr lang="en-US" dirty="0" smtClean="0">
                <a:latin typeface="Berlin Sans FB" panose="020E0602020502020306" pitchFamily="34" charset="0"/>
              </a:rPr>
              <a:t>In the wake of the Persian Wars, Athens assumed political control among the city-states, as well as commercial supremacy in the Aegean Sea.</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The spirit of confidence that exuded from the Greeks after overtaking the Persians, ushered in an age of drama, music, art, and architecture. This period between 480-430 B.C.E., was known as the Greek Golden Age, and was one of the most creative in he history of the world.</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Athens, the most cosmopolitan of the city-states-was initially an </a:t>
            </a:r>
            <a:r>
              <a:rPr lang="en-US" i="1" dirty="0" smtClean="0">
                <a:latin typeface="Berlin Sans FB" panose="020E0602020502020306" pitchFamily="34" charset="0"/>
              </a:rPr>
              <a:t>oligarchy, </a:t>
            </a:r>
            <a:r>
              <a:rPr lang="en-US" dirty="0" smtClean="0">
                <a:latin typeface="Berlin Sans FB" panose="020E0602020502020306" pitchFamily="34" charset="0"/>
              </a:rPr>
              <a:t>or a government controlled by an elite minority, however, by roughly 600-500 B.C.E., enlightened rulers were putting increased authority into the hands of it’s citizens. </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By 508 B.C.E., the citizens of Athens (Popular Assembly of Citizens) and the state aristocrats (The Council of Five Hundred) were operating in tandem creating the first direct democracy in world history. In the most precise and literal sense of the word, the Athenians governed themselves, and in this process the people stripped the aristocrats of their power except for certain judicial functions in matters of homicide and certain religious duties.</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The Athenian Assembly was open to all free male citizens of adult age, regardless of income or class. Any member of the Assembly could speak about anything, providing he could command an audience, and every citizen spoke for himself. Such a system of government can only exist when a population is small and intensely civic-minded, and Athens met both of these conditions. One more reason contributed to the strength of Athens’ democracy…</a:t>
            </a:r>
            <a:endParaRPr lang="en-US" dirty="0">
              <a:latin typeface="Berlin Sans FB" panose="020E0602020502020306" pitchFamily="34" charset="0"/>
            </a:endParaRPr>
          </a:p>
        </p:txBody>
      </p:sp>
    </p:spTree>
    <p:extLst>
      <p:ext uri="{BB962C8B-B14F-4D97-AF65-F5344CB8AC3E}">
        <p14:creationId xmlns:p14="http://schemas.microsoft.com/office/powerpoint/2010/main" val="21644081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7800" y="215900"/>
            <a:ext cx="11912600" cy="1477328"/>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Berlin Sans FB" panose="020E0602020502020306" pitchFamily="34" charset="0"/>
              </a:rPr>
              <a:t>The final reason democracy worked in Athens, was ironically, slavery. With slaves to handle the domestic chores and routine work of commerce and manufacturing, Athenians were free to give their time to public affairs. </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smtClean="0">
                <a:latin typeface="Berlin Sans FB" panose="020E0602020502020306" pitchFamily="34" charset="0"/>
              </a:rPr>
              <a:t>These slaves had no political rights, but their lot in general was no worse, and sometimes better than that of slaves in other parts of the world. </a:t>
            </a:r>
            <a:endParaRPr lang="en-US" dirty="0">
              <a:latin typeface="Berlin Sans FB" panose="020E0602020502020306"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 y="2247900"/>
            <a:ext cx="6870700" cy="433197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46924" y="2591435"/>
            <a:ext cx="4025042" cy="3644900"/>
          </a:xfrm>
          <a:prstGeom prst="rect">
            <a:avLst/>
          </a:prstGeom>
        </p:spPr>
      </p:pic>
    </p:spTree>
    <p:extLst>
      <p:ext uri="{BB962C8B-B14F-4D97-AF65-F5344CB8AC3E}">
        <p14:creationId xmlns:p14="http://schemas.microsoft.com/office/powerpoint/2010/main" val="1601873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90500"/>
            <a:ext cx="6438900" cy="461665"/>
          </a:xfrm>
          <a:prstGeom prst="rect">
            <a:avLst/>
          </a:prstGeom>
          <a:noFill/>
        </p:spPr>
        <p:txBody>
          <a:bodyPr wrap="square" rtlCol="0">
            <a:spAutoFit/>
          </a:bodyPr>
          <a:lstStyle/>
          <a:p>
            <a:r>
              <a:rPr lang="en-US" sz="2400" b="1" u="sng" dirty="0" smtClean="0"/>
              <a:t>Exceptional Greek Women:</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71055" y="190500"/>
            <a:ext cx="2071396" cy="19685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71055" y="2298700"/>
            <a:ext cx="2071396" cy="22225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71056" y="4660900"/>
            <a:ext cx="2071396" cy="2016873"/>
          </a:xfrm>
          <a:prstGeom prst="rect">
            <a:avLst/>
          </a:prstGeom>
        </p:spPr>
      </p:pic>
      <p:sp>
        <p:nvSpPr>
          <p:cNvPr id="6" name="TextBox 5"/>
          <p:cNvSpPr txBox="1"/>
          <p:nvPr/>
        </p:nvSpPr>
        <p:spPr>
          <a:xfrm>
            <a:off x="215900" y="768463"/>
            <a:ext cx="9626600" cy="5909310"/>
          </a:xfrm>
          <a:prstGeom prst="rect">
            <a:avLst/>
          </a:prstGeom>
          <a:noFill/>
        </p:spPr>
        <p:txBody>
          <a:bodyPr wrap="square" rtlCol="0">
            <a:spAutoFit/>
          </a:bodyPr>
          <a:lstStyle/>
          <a:p>
            <a:pPr marL="342900" indent="-342900">
              <a:buFont typeface="Arial" panose="020B0604020202020204" pitchFamily="34" charset="0"/>
              <a:buChar char="•"/>
            </a:pPr>
            <a:r>
              <a:rPr lang="en-US" dirty="0" smtClean="0"/>
              <a:t>Artemisia was known as the fighting queen. Widowed young, she stepped into her husband’s royal shoes and ruled her city, even after her son came of age. She supplied five ships to the Persian fleet in 480 B.C.E., and prior to the battle of Salamis, she alone advised against the attack. She was ignored and the Persian were defeated.</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Aspasia, originally from Miletus, migrated west to Athens in search of fortune. She became the well-known mistress of Pericles, remaining his lover and companion until his death. Highly intelligent, Aspasia was one of few women included in discussions with some of the greatest (male) minds in philosophy. She bore Pericles a son, who although he was born out of wedlock, was </a:t>
            </a:r>
            <a:r>
              <a:rPr lang="en-US" dirty="0" err="1" smtClean="0"/>
              <a:t>letigitimized</a:t>
            </a:r>
            <a:r>
              <a:rPr lang="en-US" dirty="0" smtClean="0"/>
              <a:t> and made a Athenian citizen, which was a rare honor.</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smtClean="0"/>
              <a:t>Olympias was married to Philip of Macedonia (most likely for political reasons), and gave birth to their son, Alexander soon after. The marriage was unhappy due to Philip’s infidelities, and the tempestuous Olympias turned to religion. She took part in Bacchic rituals, kept a sacred snake in her bed, sacrificed thousands of animals, and even tried to convince her son that he was born from a god, and not his father Philip. She eventually kills her husband King Philip, and although Macedonian soldiers would not kill her due to her royal rank, relatives of her victims eventually carried out the deed.</a:t>
            </a:r>
            <a:endParaRPr lang="en-US" dirty="0"/>
          </a:p>
        </p:txBody>
      </p:sp>
    </p:spTree>
    <p:extLst>
      <p:ext uri="{BB962C8B-B14F-4D97-AF65-F5344CB8AC3E}">
        <p14:creationId xmlns:p14="http://schemas.microsoft.com/office/powerpoint/2010/main" val="34426548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20700" y="0"/>
            <a:ext cx="11531600" cy="830997"/>
          </a:xfrm>
          <a:prstGeom prst="rect">
            <a:avLst/>
          </a:prstGeom>
          <a:noFill/>
        </p:spPr>
        <p:txBody>
          <a:bodyPr wrap="square" rtlCol="0">
            <a:spAutoFit/>
          </a:bodyPr>
          <a:lstStyle/>
          <a:p>
            <a:r>
              <a:rPr lang="en-US" sz="4800" dirty="0" smtClean="0">
                <a:latin typeface="Berlin Sans FB" panose="020E0602020502020306" pitchFamily="34" charset="0"/>
              </a:rPr>
              <a:t>Greek Drama</a:t>
            </a:r>
            <a:endParaRPr lang="en-US" sz="4800" dirty="0">
              <a:latin typeface="Berlin Sans FB" panose="020E0602020502020306" pitchFamily="34" charset="0"/>
            </a:endParaRPr>
          </a:p>
        </p:txBody>
      </p:sp>
      <p:sp>
        <p:nvSpPr>
          <p:cNvPr id="3" name="TextBox 2"/>
          <p:cNvSpPr txBox="1"/>
          <p:nvPr/>
        </p:nvSpPr>
        <p:spPr>
          <a:xfrm>
            <a:off x="203200" y="1059596"/>
            <a:ext cx="11849100" cy="3693319"/>
          </a:xfrm>
          <a:prstGeom prst="rect">
            <a:avLst/>
          </a:prstGeom>
          <a:noFill/>
        </p:spPr>
        <p:txBody>
          <a:bodyPr wrap="square" rtlCol="0">
            <a:spAutoFit/>
          </a:bodyPr>
          <a:lstStyle/>
          <a:p>
            <a:pPr marL="342900" indent="-342900">
              <a:buFont typeface="Arial" panose="020B0604020202020204" pitchFamily="34" charset="0"/>
              <a:buChar char="•"/>
            </a:pPr>
            <a:r>
              <a:rPr lang="en-US" dirty="0" smtClean="0">
                <a:latin typeface="Berlin Sans FB" panose="020E0602020502020306" pitchFamily="34" charset="0"/>
              </a:rPr>
              <a:t>Greek drama consisted of plays that addressed the relationship between the individual, the community, and the gods, and these performances occurred in Athens twice annually.</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The literary genre of drama, which tells a story through the imitation of action, grew out of a complex rituals associated with the worship of Dionysus, the god of wine and vegetation. </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Greek drama eventually assumed two principal forms: </a:t>
            </a:r>
            <a:r>
              <a:rPr lang="en-US" i="1" dirty="0" smtClean="0">
                <a:latin typeface="Berlin Sans FB" panose="020E0602020502020306" pitchFamily="34" charset="0"/>
              </a:rPr>
              <a:t>tragedy </a:t>
            </a:r>
            <a:r>
              <a:rPr lang="en-US" dirty="0" smtClean="0">
                <a:latin typeface="Berlin Sans FB" panose="020E0602020502020306" pitchFamily="34" charset="0"/>
              </a:rPr>
              <a:t>and </a:t>
            </a:r>
            <a:r>
              <a:rPr lang="en-US" i="1" dirty="0" smtClean="0">
                <a:latin typeface="Berlin Sans FB" panose="020E0602020502020306" pitchFamily="34" charset="0"/>
              </a:rPr>
              <a:t>comedy.</a:t>
            </a:r>
            <a:r>
              <a:rPr lang="en-US" dirty="0" smtClean="0">
                <a:latin typeface="Berlin Sans FB" panose="020E0602020502020306" pitchFamily="34" charset="0"/>
              </a:rPr>
              <a:t> Though still the subject of speculation, tragedy probably evolved from fertility rituals surrounding the death and decay of crops, while comedy seems to have developed out of village revels celebrating seasonal rebirth.</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By the fifth century B.C.E., Greece had become a mecca for theater, and while hundreds of plays were performed during the century in which Athenian theater flourished, only forty-four plays survived. They are the products of only four playwrights:  Aeschylus, Sophocles, Euripides, and Aristophanes.</a:t>
            </a:r>
            <a:endParaRPr lang="en-US" dirty="0">
              <a:latin typeface="Berlin Sans FB" panose="020E0602020502020306" pitchFamily="34" charset="0"/>
            </a:endParaRPr>
          </a:p>
        </p:txBody>
      </p:sp>
      <p:sp>
        <p:nvSpPr>
          <p:cNvPr id="4" name="Rectangle 3"/>
          <p:cNvSpPr/>
          <p:nvPr/>
        </p:nvSpPr>
        <p:spPr>
          <a:xfrm>
            <a:off x="203200" y="5108515"/>
            <a:ext cx="11734800" cy="1477328"/>
          </a:xfrm>
          <a:prstGeom prst="rect">
            <a:avLst/>
          </a:prstGeom>
        </p:spPr>
        <p:txBody>
          <a:bodyPr wrap="square">
            <a:spAutoFit/>
          </a:bodyPr>
          <a:lstStyle/>
          <a:p>
            <a:pPr marL="342900" indent="-342900">
              <a:buFont typeface="Arial" panose="020B0604020202020204" pitchFamily="34" charset="0"/>
              <a:buChar char="•"/>
            </a:pPr>
            <a:r>
              <a:rPr lang="en-US" dirty="0">
                <a:latin typeface="Berlin Sans FB" panose="020E0602020502020306" pitchFamily="34" charset="0"/>
              </a:rPr>
              <a:t>The tragedies of Aeschylus, Sophocles, and Euripides deal with human conflicts as revealed in Greek history, myth, and legend, with dramatic action progressed from a specific moment of friction between the individual and fate, the gods, or the community</a:t>
            </a:r>
            <a:r>
              <a:rPr lang="en-US" dirty="0" smtClean="0">
                <a:latin typeface="Berlin Sans FB" panose="020E0602020502020306" pitchFamily="34" charset="0"/>
              </a:rPr>
              <a:t>.</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endParaRPr lang="en-US" dirty="0">
              <a:latin typeface="Berlin Sans FB" panose="020E0602020502020306" pitchFamily="34" charset="0"/>
            </a:endParaRPr>
          </a:p>
        </p:txBody>
      </p:sp>
    </p:spTree>
    <p:extLst>
      <p:ext uri="{BB962C8B-B14F-4D97-AF65-F5344CB8AC3E}">
        <p14:creationId xmlns:p14="http://schemas.microsoft.com/office/powerpoint/2010/main" val="41820740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25130" y="152401"/>
            <a:ext cx="3999229" cy="2856592"/>
          </a:xfrm>
          <a:prstGeom prst="rect">
            <a:avLst/>
          </a:prstGeom>
        </p:spPr>
      </p:pic>
      <p:sp>
        <p:nvSpPr>
          <p:cNvPr id="3" name="TextBox 2"/>
          <p:cNvSpPr txBox="1"/>
          <p:nvPr/>
        </p:nvSpPr>
        <p:spPr>
          <a:xfrm>
            <a:off x="132769" y="0"/>
            <a:ext cx="3778831" cy="584775"/>
          </a:xfrm>
          <a:prstGeom prst="rect">
            <a:avLst/>
          </a:prstGeom>
          <a:noFill/>
        </p:spPr>
        <p:txBody>
          <a:bodyPr wrap="square" rtlCol="0">
            <a:spAutoFit/>
          </a:bodyPr>
          <a:lstStyle/>
          <a:p>
            <a:r>
              <a:rPr lang="en-US" sz="3200" u="sng" dirty="0" smtClean="0">
                <a:latin typeface="Berlin Sans FB" panose="020E0602020502020306" pitchFamily="34" charset="0"/>
              </a:rPr>
              <a:t>Aeschylus:</a:t>
            </a:r>
            <a:endParaRPr lang="en-US" sz="3200" u="sng" dirty="0">
              <a:latin typeface="Berlin Sans FB" panose="020E0602020502020306" pitchFamily="34" charset="0"/>
            </a:endParaRPr>
          </a:p>
        </p:txBody>
      </p:sp>
      <p:sp>
        <p:nvSpPr>
          <p:cNvPr id="4" name="TextBox 3"/>
          <p:cNvSpPr txBox="1"/>
          <p:nvPr/>
        </p:nvSpPr>
        <p:spPr>
          <a:xfrm>
            <a:off x="196850" y="584775"/>
            <a:ext cx="7429500" cy="6247864"/>
          </a:xfrm>
          <a:prstGeom prst="rect">
            <a:avLst/>
          </a:prstGeom>
          <a:noFill/>
        </p:spPr>
        <p:txBody>
          <a:bodyPr wrap="square" rtlCol="0">
            <a:spAutoFit/>
          </a:bodyPr>
          <a:lstStyle/>
          <a:p>
            <a:pPr marL="285750" indent="-285750">
              <a:buFont typeface="Arial" panose="020B0604020202020204" pitchFamily="34" charset="0"/>
              <a:buChar char="•"/>
            </a:pPr>
            <a:r>
              <a:rPr lang="en-US" sz="2000" dirty="0" smtClean="0">
                <a:latin typeface="Berlin Sans FB" panose="020E0602020502020306" pitchFamily="34" charset="0"/>
              </a:rPr>
              <a:t>Aeschylus, the poet who best evokes Athenian power and grandeur, is deeply concerned with the moral issues that power and grandeur raise. He is widely known as the father of Greek drama, and was the first to write plays in trilogies. </a:t>
            </a:r>
          </a:p>
          <a:p>
            <a:pPr marL="285750" indent="-285750">
              <a:buFont typeface="Arial" panose="020B0604020202020204" pitchFamily="34" charset="0"/>
              <a:buChar char="•"/>
            </a:pPr>
            <a:endParaRPr lang="en-US" sz="2000" dirty="0">
              <a:latin typeface="Berlin Sans FB" panose="020E0602020502020306" pitchFamily="34" charset="0"/>
            </a:endParaRPr>
          </a:p>
          <a:p>
            <a:pPr marL="285750" indent="-285750">
              <a:buFont typeface="Arial" panose="020B0604020202020204" pitchFamily="34" charset="0"/>
              <a:buChar char="•"/>
            </a:pPr>
            <a:r>
              <a:rPr lang="en-US" sz="2000" dirty="0" smtClean="0">
                <a:latin typeface="Berlin Sans FB" panose="020E0602020502020306" pitchFamily="34" charset="0"/>
              </a:rPr>
              <a:t>He examines the dangers of overwhelming arrogance, the ancient rule of blood for blood, and the inevitability of the misuse of power. His conclusions are his own, often breaking with traditional concepts.</a:t>
            </a:r>
          </a:p>
          <a:p>
            <a:pPr marL="285750" indent="-285750">
              <a:buFont typeface="Arial" panose="020B0604020202020204" pitchFamily="34" charset="0"/>
              <a:buChar char="•"/>
            </a:pPr>
            <a:endParaRPr lang="en-US" sz="2000" dirty="0">
              <a:latin typeface="Berlin Sans FB" panose="020E0602020502020306" pitchFamily="34" charset="0"/>
            </a:endParaRPr>
          </a:p>
          <a:p>
            <a:pPr marL="285750" indent="-285750">
              <a:buFont typeface="Arial" panose="020B0604020202020204" pitchFamily="34" charset="0"/>
              <a:buChar char="•"/>
            </a:pPr>
            <a:r>
              <a:rPr lang="en-US" sz="2000" dirty="0" smtClean="0">
                <a:latin typeface="Berlin Sans FB" panose="020E0602020502020306" pitchFamily="34" charset="0"/>
              </a:rPr>
              <a:t>The most memorable of his plays are the three concerned with the story of Orestes, son of Agamemnon, the conquer of Troy. </a:t>
            </a:r>
          </a:p>
          <a:p>
            <a:pPr marL="285750" indent="-285750">
              <a:buFont typeface="Arial" panose="020B0604020202020204" pitchFamily="34" charset="0"/>
              <a:buChar char="•"/>
            </a:pPr>
            <a:endParaRPr lang="en-US" sz="2000" dirty="0">
              <a:latin typeface="Berlin Sans FB" panose="020E0602020502020306" pitchFamily="34" charset="0"/>
            </a:endParaRPr>
          </a:p>
          <a:p>
            <a:pPr marL="285750" indent="-285750">
              <a:buFont typeface="Arial" panose="020B0604020202020204" pitchFamily="34" charset="0"/>
              <a:buChar char="•"/>
            </a:pPr>
            <a:r>
              <a:rPr lang="en-US" sz="2000" dirty="0" smtClean="0">
                <a:latin typeface="Berlin Sans FB" panose="020E0602020502020306" pitchFamily="34" charset="0"/>
              </a:rPr>
              <a:t>The trilogy-</a:t>
            </a:r>
            <a:r>
              <a:rPr lang="en-US" sz="2000" i="1" dirty="0" smtClean="0">
                <a:latin typeface="Berlin Sans FB" panose="020E0602020502020306" pitchFamily="34" charset="0"/>
              </a:rPr>
              <a:t>Agamemnon, Suppliants and Eumenides</a:t>
            </a:r>
            <a:r>
              <a:rPr lang="en-US" sz="2000" dirty="0" smtClean="0">
                <a:latin typeface="Berlin Sans FB" panose="020E0602020502020306" pitchFamily="34" charset="0"/>
              </a:rPr>
              <a:t>-tells the story of Orestes’ murder of his mother, in revenge for her murder of his father. </a:t>
            </a:r>
            <a:endParaRPr lang="en-US" sz="2000" dirty="0">
              <a:latin typeface="Berlin Sans FB" panose="020E0602020502020306" pitchFamily="34" charset="0"/>
            </a:endParaRPr>
          </a:p>
          <a:p>
            <a:pPr marL="285750" indent="-285750">
              <a:buFont typeface="Arial" panose="020B0604020202020204" pitchFamily="34" charset="0"/>
              <a:buChar char="•"/>
            </a:pPr>
            <a:endParaRPr lang="en-US" sz="2000" dirty="0" smtClean="0">
              <a:latin typeface="Berlin Sans FB" panose="020E0602020502020306" pitchFamily="34" charset="0"/>
            </a:endParaRPr>
          </a:p>
          <a:p>
            <a:pPr marL="285750" indent="-285750">
              <a:buFont typeface="Arial" panose="020B0604020202020204" pitchFamily="34" charset="0"/>
              <a:buChar char="•"/>
            </a:pPr>
            <a:r>
              <a:rPr lang="en-US" sz="2000" dirty="0" smtClean="0">
                <a:latin typeface="Berlin Sans FB" panose="020E0602020502020306" pitchFamily="34" charset="0"/>
              </a:rPr>
              <a:t>He is said to have been killed when a tortoise was dropped on his head by an eagle that thought his bald head was a stone suitable for shattering the shell so he could eat it.</a:t>
            </a: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b="3961"/>
          <a:stretch/>
        </p:blipFill>
        <p:spPr>
          <a:xfrm>
            <a:off x="9007475" y="3224892"/>
            <a:ext cx="2447819" cy="3366407"/>
          </a:xfrm>
          <a:prstGeom prst="rect">
            <a:avLst/>
          </a:prstGeom>
        </p:spPr>
      </p:pic>
    </p:spTree>
    <p:extLst>
      <p:ext uri="{BB962C8B-B14F-4D97-AF65-F5344CB8AC3E}">
        <p14:creationId xmlns:p14="http://schemas.microsoft.com/office/powerpoint/2010/main" val="9949102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29550" y="342900"/>
            <a:ext cx="4083127" cy="2290535"/>
          </a:xfrm>
          <a:prstGeom prst="rect">
            <a:avLst/>
          </a:prstGeom>
        </p:spPr>
      </p:pic>
      <p:sp>
        <p:nvSpPr>
          <p:cNvPr id="3" name="TextBox 2"/>
          <p:cNvSpPr txBox="1"/>
          <p:nvPr/>
        </p:nvSpPr>
        <p:spPr>
          <a:xfrm>
            <a:off x="406400" y="203200"/>
            <a:ext cx="5003800" cy="646331"/>
          </a:xfrm>
          <a:prstGeom prst="rect">
            <a:avLst/>
          </a:prstGeom>
          <a:noFill/>
        </p:spPr>
        <p:txBody>
          <a:bodyPr wrap="square" rtlCol="0">
            <a:spAutoFit/>
          </a:bodyPr>
          <a:lstStyle/>
          <a:p>
            <a:r>
              <a:rPr lang="en-US" sz="3600" u="sng" dirty="0" smtClean="0">
                <a:latin typeface="Berlin Sans FB" panose="020E0602020502020306" pitchFamily="34" charset="0"/>
              </a:rPr>
              <a:t>Sophocles:</a:t>
            </a:r>
            <a:endParaRPr lang="en-US" sz="3600" u="sng" dirty="0">
              <a:latin typeface="Berlin Sans FB" panose="020E0602020502020306" pitchFamily="34" charset="0"/>
            </a:endParaRPr>
          </a:p>
        </p:txBody>
      </p:sp>
      <p:sp>
        <p:nvSpPr>
          <p:cNvPr id="4" name="TextBox 3"/>
          <p:cNvSpPr txBox="1"/>
          <p:nvPr/>
        </p:nvSpPr>
        <p:spPr>
          <a:xfrm>
            <a:off x="139700" y="1488167"/>
            <a:ext cx="7543800" cy="5016758"/>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Where Aeschylus argues for and justifies the ways of the gods, Sophocles is content to </a:t>
            </a:r>
            <a:r>
              <a:rPr lang="en-US" sz="2000" dirty="0" err="1" smtClean="0">
                <a:latin typeface="Berlin Sans FB" panose="020E0602020502020306" pitchFamily="34" charset="0"/>
              </a:rPr>
              <a:t>accepot</a:t>
            </a:r>
            <a:r>
              <a:rPr lang="en-US" sz="2000" dirty="0" smtClean="0">
                <a:latin typeface="Berlin Sans FB" panose="020E0602020502020306" pitchFamily="34" charset="0"/>
              </a:rPr>
              <a:t> them as they are, and treats them with awe and reverence. His characters are roundly human, but always noble.</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Sophocles wrote 128 plays, only seven of which survive.</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To Sophocles, any violation of the cosmic order creates suffering, but suffering can redeem and exalt. One of the best examples of this is his treatment of Oedipus in </a:t>
            </a:r>
            <a:r>
              <a:rPr lang="en-US" sz="2000" i="1" dirty="0" smtClean="0">
                <a:latin typeface="Berlin Sans FB" panose="020E0602020502020306" pitchFamily="34" charset="0"/>
              </a:rPr>
              <a:t>Oedipus Rex. </a:t>
            </a:r>
            <a:r>
              <a:rPr lang="en-US" sz="2000" dirty="0" smtClean="0">
                <a:latin typeface="Berlin Sans FB" panose="020E0602020502020306" pitchFamily="34" charset="0"/>
              </a:rPr>
              <a:t> Sophocles makes his a good-hearted but headstrong young man who kills his own father without knowing that he is his father, and marries his mother without knowing it is his mother. When he has discovered what he has done, he blinds himself in horror and remorse.</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endParaRPr lang="en-US" sz="2000" dirty="0">
              <a:latin typeface="Berlin Sans FB" panose="020E0602020502020306"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26475" y="2857500"/>
            <a:ext cx="2686050" cy="3810000"/>
          </a:xfrm>
          <a:prstGeom prst="rect">
            <a:avLst/>
          </a:prstGeom>
        </p:spPr>
      </p:pic>
    </p:spTree>
    <p:extLst>
      <p:ext uri="{BB962C8B-B14F-4D97-AF65-F5344CB8AC3E}">
        <p14:creationId xmlns:p14="http://schemas.microsoft.com/office/powerpoint/2010/main" val="1359643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t="1" b="4493"/>
          <a:stretch/>
        </p:blipFill>
        <p:spPr>
          <a:xfrm>
            <a:off x="8077909" y="304801"/>
            <a:ext cx="3749900" cy="2387600"/>
          </a:xfrm>
          <a:prstGeom prst="rect">
            <a:avLst/>
          </a:prstGeom>
        </p:spPr>
      </p:pic>
      <p:sp>
        <p:nvSpPr>
          <p:cNvPr id="3" name="TextBox 2"/>
          <p:cNvSpPr txBox="1"/>
          <p:nvPr/>
        </p:nvSpPr>
        <p:spPr>
          <a:xfrm>
            <a:off x="203200" y="43191"/>
            <a:ext cx="4698999" cy="523220"/>
          </a:xfrm>
          <a:prstGeom prst="rect">
            <a:avLst/>
          </a:prstGeom>
          <a:noFill/>
        </p:spPr>
        <p:txBody>
          <a:bodyPr wrap="square" rtlCol="0">
            <a:spAutoFit/>
          </a:bodyPr>
          <a:lstStyle/>
          <a:p>
            <a:r>
              <a:rPr lang="en-US" sz="2800" u="sng" dirty="0" smtClean="0">
                <a:latin typeface="Berlin Sans FB" panose="020E0602020502020306" pitchFamily="34" charset="0"/>
              </a:rPr>
              <a:t>Euripides:</a:t>
            </a:r>
            <a:endParaRPr lang="en-US" sz="2800" u="sng" dirty="0">
              <a:latin typeface="Berlin Sans FB" panose="020E0602020502020306" pitchFamily="34" charset="0"/>
            </a:endParaRPr>
          </a:p>
        </p:txBody>
      </p:sp>
      <p:sp>
        <p:nvSpPr>
          <p:cNvPr id="4" name="TextBox 3"/>
          <p:cNvSpPr txBox="1"/>
          <p:nvPr/>
        </p:nvSpPr>
        <p:spPr>
          <a:xfrm>
            <a:off x="203200" y="878820"/>
            <a:ext cx="7632700" cy="5355312"/>
          </a:xfrm>
          <a:prstGeom prst="rect">
            <a:avLst/>
          </a:prstGeom>
          <a:noFill/>
        </p:spPr>
        <p:txBody>
          <a:bodyPr wrap="square" rtlCol="0">
            <a:spAutoFit/>
          </a:bodyPr>
          <a:lstStyle/>
          <a:p>
            <a:pPr marL="342900" indent="-342900">
              <a:buFont typeface="Arial" panose="020B0604020202020204" pitchFamily="34" charset="0"/>
              <a:buChar char="•"/>
            </a:pPr>
            <a:r>
              <a:rPr lang="en-US" dirty="0" smtClean="0">
                <a:latin typeface="Berlin Sans FB" panose="020E0602020502020306" pitchFamily="34" charset="0"/>
              </a:rPr>
              <a:t>Euripides is a far more troubled, questioning and unsatisfied spirit, who has moments of astonishing insight into human character. Eighteen out of ninety plays survive, the highest ratio of all the Greek dramatists. </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Euripides is also the most direct of the three in his questioning of established beliefs. Where Aeschylus and Sophocles  merely suggest that the old ways may be wrong, Euripides criticizes them boldly.</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Euripides was a recluse, retiring to Salamis to write, allegedly in a cave, and took almost no part in public life, unlike other playwrights. He married twice, each time unhappily, and bore four children.</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Greek tragedy does not always end unhappily, but it is intensely and relentlessly serious. Even if there is a happy end, everything that precedes it is dark and anxious.</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If Greek tragedy shows the Athenians’ depth of thought on the fundamental issues of life and death; Greek comedy shows their ability to face almost any situation with lightheartedness. </a:t>
            </a:r>
            <a:endParaRPr lang="en-US" dirty="0">
              <a:latin typeface="Berlin Sans FB" panose="020E0602020502020306"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77909" y="2921000"/>
            <a:ext cx="3810000" cy="3810000"/>
          </a:xfrm>
          <a:prstGeom prst="rect">
            <a:avLst/>
          </a:prstGeom>
        </p:spPr>
      </p:pic>
    </p:spTree>
    <p:extLst>
      <p:ext uri="{BB962C8B-B14F-4D97-AF65-F5344CB8AC3E}">
        <p14:creationId xmlns:p14="http://schemas.microsoft.com/office/powerpoint/2010/main" val="34164789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29600" y="228600"/>
            <a:ext cx="3814926" cy="1754866"/>
          </a:xfrm>
          <a:prstGeom prst="rect">
            <a:avLst/>
          </a:prstGeom>
        </p:spPr>
      </p:pic>
      <p:sp>
        <p:nvSpPr>
          <p:cNvPr id="6" name="TextBox 5"/>
          <p:cNvSpPr txBox="1"/>
          <p:nvPr/>
        </p:nvSpPr>
        <p:spPr>
          <a:xfrm>
            <a:off x="165100" y="416530"/>
            <a:ext cx="7823199" cy="6032421"/>
          </a:xfrm>
          <a:prstGeom prst="rect">
            <a:avLst/>
          </a:prstGeom>
          <a:noFill/>
        </p:spPr>
        <p:txBody>
          <a:bodyPr wrap="square" rtlCol="0">
            <a:spAutoFit/>
          </a:bodyPr>
          <a:lstStyle/>
          <a:p>
            <a:endParaRPr lang="en-US" dirty="0">
              <a:latin typeface="Berlin Sans FB" panose="020E0602020502020306" pitchFamily="34" charset="0"/>
            </a:endParaRPr>
          </a:p>
          <a:p>
            <a:pPr marL="342900" indent="-342900">
              <a:buFont typeface="Arial" panose="020B0604020202020204" pitchFamily="34" charset="0"/>
              <a:buChar char="•"/>
            </a:pPr>
            <a:r>
              <a:rPr lang="en-US" sz="2300" dirty="0" smtClean="0">
                <a:latin typeface="Berlin Sans FB" panose="020E0602020502020306" pitchFamily="34" charset="0"/>
              </a:rPr>
              <a:t>Where tragedy gave formal expression to the most awful kinds of human experience-disaster and death, comedy drew it’s ability to provoke laughter from incongruity and the unexpected.</a:t>
            </a:r>
          </a:p>
          <a:p>
            <a:pPr marL="342900" indent="-342900">
              <a:buFont typeface="Arial" panose="020B0604020202020204" pitchFamily="34" charset="0"/>
              <a:buChar char="•"/>
            </a:pPr>
            <a:endParaRPr lang="en-US" sz="2300" dirty="0">
              <a:latin typeface="Berlin Sans FB" panose="020E0602020502020306" pitchFamily="34" charset="0"/>
            </a:endParaRPr>
          </a:p>
          <a:p>
            <a:pPr marL="342900" indent="-342900">
              <a:buFont typeface="Arial" panose="020B0604020202020204" pitchFamily="34" charset="0"/>
              <a:buChar char="•"/>
            </a:pPr>
            <a:r>
              <a:rPr lang="en-US" sz="2300" dirty="0" smtClean="0">
                <a:latin typeface="Berlin Sans FB" panose="020E0602020502020306" pitchFamily="34" charset="0"/>
              </a:rPr>
              <a:t>Comedy involved satires and parodies of sexual union and erotic play, obscene jokes, grotesque masks, fantastic costumes, and provocative dance. Anyone seen Lysistrata?</a:t>
            </a:r>
          </a:p>
          <a:p>
            <a:pPr marL="342900" indent="-342900">
              <a:buFont typeface="Arial" panose="020B0604020202020204" pitchFamily="34" charset="0"/>
              <a:buChar char="•"/>
            </a:pPr>
            <a:endParaRPr lang="en-US" sz="2300" dirty="0">
              <a:latin typeface="Berlin Sans FB" panose="020E0602020502020306" pitchFamily="34" charset="0"/>
            </a:endParaRPr>
          </a:p>
          <a:p>
            <a:pPr marL="342900" indent="-342900">
              <a:buFont typeface="Arial" panose="020B0604020202020204" pitchFamily="34" charset="0"/>
              <a:buChar char="•"/>
            </a:pPr>
            <a:r>
              <a:rPr lang="en-US" sz="2300" dirty="0" smtClean="0">
                <a:latin typeface="Berlin Sans FB" panose="020E0602020502020306" pitchFamily="34" charset="0"/>
              </a:rPr>
              <a:t>The greatest of comedic Athenian playwrights was Aristophanes, who made fun equally of politicians, generals, philosophers, scientists, poets, and prominent citizens. He wrote 40 plays of which 11 survive.</a:t>
            </a:r>
          </a:p>
          <a:p>
            <a:pPr marL="342900" indent="-342900">
              <a:buFont typeface="Arial" panose="020B0604020202020204" pitchFamily="34" charset="0"/>
              <a:buChar char="•"/>
            </a:pPr>
            <a:endParaRPr lang="en-US" sz="2300" dirty="0">
              <a:latin typeface="Berlin Sans FB" panose="020E0602020502020306" pitchFamily="34" charset="0"/>
            </a:endParaRPr>
          </a:p>
          <a:p>
            <a:pPr marL="342900" indent="-342900">
              <a:buFont typeface="Arial" panose="020B0604020202020204" pitchFamily="34" charset="0"/>
              <a:buChar char="•"/>
            </a:pPr>
            <a:r>
              <a:rPr lang="en-US" sz="2300" dirty="0" smtClean="0">
                <a:latin typeface="Berlin Sans FB" panose="020E0602020502020306" pitchFamily="34" charset="0"/>
              </a:rPr>
              <a:t>Aristophanes situations are brilliantly absurd, and his characters, taken straight from life, burst with vitality. </a:t>
            </a:r>
            <a:endParaRPr lang="en-US" sz="2300" dirty="0">
              <a:latin typeface="Berlin Sans FB" panose="020E0602020502020306" pitchFamily="34" charset="0"/>
            </a:endParaRPr>
          </a:p>
        </p:txBody>
      </p:sp>
      <p:sp>
        <p:nvSpPr>
          <p:cNvPr id="7" name="TextBox 6"/>
          <p:cNvSpPr txBox="1"/>
          <p:nvPr/>
        </p:nvSpPr>
        <p:spPr>
          <a:xfrm>
            <a:off x="165100" y="114300"/>
            <a:ext cx="6604000" cy="523220"/>
          </a:xfrm>
          <a:prstGeom prst="rect">
            <a:avLst/>
          </a:prstGeom>
          <a:noFill/>
        </p:spPr>
        <p:txBody>
          <a:bodyPr wrap="square" rtlCol="0">
            <a:spAutoFit/>
          </a:bodyPr>
          <a:lstStyle/>
          <a:p>
            <a:r>
              <a:rPr lang="en-US" sz="2800" u="sng" dirty="0" smtClean="0">
                <a:latin typeface="Berlin Sans FB" panose="020E0602020502020306" pitchFamily="34" charset="0"/>
              </a:rPr>
              <a:t>Aristophanes and Greek Comedy:</a:t>
            </a:r>
            <a:endParaRPr lang="en-US" sz="2800" u="sng" dirty="0">
              <a:latin typeface="Berlin Sans FB" panose="020E0602020502020306" pitchFamily="34" charset="0"/>
            </a:endParaRP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86800" y="2552700"/>
            <a:ext cx="2590800" cy="3810000"/>
          </a:xfrm>
          <a:prstGeom prst="rect">
            <a:avLst/>
          </a:prstGeom>
        </p:spPr>
      </p:pic>
    </p:spTree>
    <p:extLst>
      <p:ext uri="{BB962C8B-B14F-4D97-AF65-F5344CB8AC3E}">
        <p14:creationId xmlns:p14="http://schemas.microsoft.com/office/powerpoint/2010/main" val="7587037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8300" y="228600"/>
            <a:ext cx="11455400" cy="830997"/>
          </a:xfrm>
          <a:prstGeom prst="rect">
            <a:avLst/>
          </a:prstGeom>
          <a:noFill/>
        </p:spPr>
        <p:txBody>
          <a:bodyPr wrap="square" rtlCol="0">
            <a:spAutoFit/>
          </a:bodyPr>
          <a:lstStyle/>
          <a:p>
            <a:pPr algn="ctr"/>
            <a:r>
              <a:rPr lang="en-US" sz="4800" dirty="0" smtClean="0">
                <a:latin typeface="Berlin Sans FB" panose="020E0602020502020306" pitchFamily="34" charset="0"/>
              </a:rPr>
              <a:t>Greek Philosophy and the Big Six</a:t>
            </a:r>
            <a:endParaRPr lang="en-US" sz="4800" dirty="0">
              <a:latin typeface="Berlin Sans FB" panose="020E0602020502020306" pitchFamily="34" charset="0"/>
            </a:endParaRPr>
          </a:p>
        </p:txBody>
      </p:sp>
      <p:sp>
        <p:nvSpPr>
          <p:cNvPr id="3" name="TextBox 2"/>
          <p:cNvSpPr txBox="1"/>
          <p:nvPr/>
        </p:nvSpPr>
        <p:spPr>
          <a:xfrm>
            <a:off x="368300" y="1059597"/>
            <a:ext cx="11455400" cy="830997"/>
          </a:xfrm>
          <a:prstGeom prst="rect">
            <a:avLst/>
          </a:prstGeom>
          <a:noFill/>
        </p:spPr>
        <p:txBody>
          <a:bodyPr wrap="square" rtlCol="0">
            <a:spAutoFit/>
          </a:bodyPr>
          <a:lstStyle/>
          <a:p>
            <a:r>
              <a:rPr lang="en-US" sz="2400" u="sng" dirty="0" smtClean="0">
                <a:latin typeface="Berlin Sans FB" panose="020E0602020502020306" pitchFamily="34" charset="0"/>
              </a:rPr>
              <a:t>Naturalist Philosophy: The Pre-Socratics (before Socrates):</a:t>
            </a:r>
          </a:p>
          <a:p>
            <a:endParaRPr lang="en-US" sz="2400" u="sng" dirty="0">
              <a:latin typeface="Berlin Sans FB" panose="020E0602020502020306" pitchFamily="34" charset="0"/>
            </a:endParaRPr>
          </a:p>
        </p:txBody>
      </p:sp>
      <p:sp>
        <p:nvSpPr>
          <p:cNvPr id="4" name="TextBox 3"/>
          <p:cNvSpPr txBox="1"/>
          <p:nvPr/>
        </p:nvSpPr>
        <p:spPr>
          <a:xfrm>
            <a:off x="266700" y="3567330"/>
            <a:ext cx="11328400" cy="461665"/>
          </a:xfrm>
          <a:prstGeom prst="rect">
            <a:avLst/>
          </a:prstGeom>
          <a:noFill/>
        </p:spPr>
        <p:txBody>
          <a:bodyPr wrap="square" rtlCol="0">
            <a:spAutoFit/>
          </a:bodyPr>
          <a:lstStyle/>
          <a:p>
            <a:r>
              <a:rPr lang="en-US" sz="2400" u="sng" dirty="0" smtClean="0">
                <a:latin typeface="Berlin Sans FB" panose="020E0602020502020306" pitchFamily="34" charset="0"/>
              </a:rPr>
              <a:t>Humanist Philosophy: The Sophists: “Those who make a business of being wise.”</a:t>
            </a:r>
            <a:endParaRPr lang="en-US" sz="2400" u="sng" dirty="0">
              <a:latin typeface="Berlin Sans FB" panose="020E0602020502020306" pitchFamily="34" charset="0"/>
            </a:endParaRPr>
          </a:p>
        </p:txBody>
      </p:sp>
      <p:sp>
        <p:nvSpPr>
          <p:cNvPr id="5" name="TextBox 4"/>
          <p:cNvSpPr txBox="1"/>
          <p:nvPr/>
        </p:nvSpPr>
        <p:spPr>
          <a:xfrm>
            <a:off x="368300" y="1574800"/>
            <a:ext cx="11569700" cy="1938992"/>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These philosophers reasoned that there must be a single, unifying substance that formed the basic “stuff” of nature. They asked, “What is everything made of?”, “How did we get here?”, and “What lies beyond?.”</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Other views of the Pre-Socratics included the idea that the universe has no permanence, but is in a constant process or flux, as well as the idea that an underlying Form or Guiding Force permeated nature, an idea that resembles Hindu pantheism and anticipates the Christian concept.</a:t>
            </a:r>
            <a:endParaRPr lang="en-US" sz="2000" dirty="0">
              <a:latin typeface="Berlin Sans FB" panose="020E0602020502020306" pitchFamily="34" charset="0"/>
            </a:endParaRPr>
          </a:p>
        </p:txBody>
      </p:sp>
      <p:sp>
        <p:nvSpPr>
          <p:cNvPr id="6" name="TextBox 5"/>
          <p:cNvSpPr txBox="1"/>
          <p:nvPr/>
        </p:nvSpPr>
        <p:spPr>
          <a:xfrm>
            <a:off x="368300" y="4243286"/>
            <a:ext cx="11569700" cy="2246769"/>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These thinkers ushered in the field of inquiry known as metaphysics, the branch of philosophy concerned with abstract thought. They turned their attention from the world of nature to the realm of the mind, from physical matters to moral concerns, and from the gathering of information, to the cultivation of wisdom. From “What do we know?” to “</a:t>
            </a:r>
            <a:r>
              <a:rPr lang="en-US" sz="2000" i="1" dirty="0" smtClean="0">
                <a:latin typeface="Berlin Sans FB" panose="020E0602020502020306" pitchFamily="34" charset="0"/>
              </a:rPr>
              <a:t>How</a:t>
            </a:r>
            <a:r>
              <a:rPr lang="en-US" sz="2000" dirty="0" smtClean="0">
                <a:latin typeface="Berlin Sans FB" panose="020E0602020502020306" pitchFamily="34" charset="0"/>
              </a:rPr>
              <a:t> do we know what we know?” </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The Sophists were concerned with defining the limits of human knowledge. They argued that truth and justice were relative: what is true and just for one individual, might not be just and true for another.</a:t>
            </a:r>
            <a:endParaRPr lang="en-US" sz="2000" dirty="0">
              <a:latin typeface="Berlin Sans FB" panose="020E0602020502020306" pitchFamily="34" charset="0"/>
            </a:endParaRPr>
          </a:p>
        </p:txBody>
      </p:sp>
    </p:spTree>
    <p:extLst>
      <p:ext uri="{BB962C8B-B14F-4D97-AF65-F5344CB8AC3E}">
        <p14:creationId xmlns:p14="http://schemas.microsoft.com/office/powerpoint/2010/main" val="298448016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01124" y="393700"/>
            <a:ext cx="2302807" cy="3263900"/>
          </a:xfrm>
          <a:prstGeom prst="rect">
            <a:avLst/>
          </a:prstGeom>
        </p:spPr>
      </p:pic>
      <p:sp>
        <p:nvSpPr>
          <p:cNvPr id="3" name="TextBox 2"/>
          <p:cNvSpPr txBox="1"/>
          <p:nvPr/>
        </p:nvSpPr>
        <p:spPr>
          <a:xfrm>
            <a:off x="228600" y="25400"/>
            <a:ext cx="7772400" cy="830997"/>
          </a:xfrm>
          <a:prstGeom prst="rect">
            <a:avLst/>
          </a:prstGeom>
          <a:noFill/>
        </p:spPr>
        <p:txBody>
          <a:bodyPr wrap="square" rtlCol="0">
            <a:spAutoFit/>
          </a:bodyPr>
          <a:lstStyle/>
          <a:p>
            <a:r>
              <a:rPr lang="en-US" sz="4800" dirty="0" smtClean="0">
                <a:latin typeface="Berlin Sans FB" panose="020E0602020502020306" pitchFamily="34" charset="0"/>
              </a:rPr>
              <a:t>Pythagoras and Hippocrates</a:t>
            </a:r>
            <a:endParaRPr lang="en-US" sz="4800" dirty="0">
              <a:latin typeface="Berlin Sans FB" panose="020E0602020502020306" pitchFamily="34" charset="0"/>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2014" y="3962400"/>
            <a:ext cx="2211917" cy="2413000"/>
          </a:xfrm>
          <a:prstGeom prst="rect">
            <a:avLst/>
          </a:prstGeom>
        </p:spPr>
      </p:pic>
      <p:sp>
        <p:nvSpPr>
          <p:cNvPr id="4" name="TextBox 3"/>
          <p:cNvSpPr txBox="1"/>
          <p:nvPr/>
        </p:nvSpPr>
        <p:spPr>
          <a:xfrm>
            <a:off x="355600" y="970697"/>
            <a:ext cx="8445500" cy="2862322"/>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Pythagoras was a pre-Socratic thinker who advanced an idea that departed from both material and nonmaterial views of the universe. Pythagoras believed that </a:t>
            </a:r>
            <a:r>
              <a:rPr lang="en-US" sz="2000" u="sng" dirty="0" smtClean="0">
                <a:latin typeface="Berlin Sans FB" panose="020E0602020502020306" pitchFamily="34" charset="0"/>
              </a:rPr>
              <a:t>proportion, discovered by number, was the true basis of reality.</a:t>
            </a:r>
            <a:r>
              <a:rPr lang="en-US" sz="2000" dirty="0" smtClean="0">
                <a:latin typeface="Berlin Sans FB" panose="020E0602020502020306" pitchFamily="34" charset="0"/>
              </a:rPr>
              <a:t> Stripping nature of supernatural associations, Pythagoras believed that all relationships may be expressed through numbers, the truths of which are universal and unchanging. His view that number gives harmony to the universe is basic to the principals of balance and proportion that dominate Classical art and music. He was an ascetic and a vegetarian, and he believed in reincarnation, which is why he became vegetarian.</a:t>
            </a:r>
            <a:endParaRPr lang="en-US" sz="2000" dirty="0">
              <a:latin typeface="Berlin Sans FB" panose="020E0602020502020306" pitchFamily="34" charset="0"/>
            </a:endParaRPr>
          </a:p>
        </p:txBody>
      </p:sp>
      <p:sp>
        <p:nvSpPr>
          <p:cNvPr id="6" name="TextBox 5"/>
          <p:cNvSpPr txBox="1"/>
          <p:nvPr/>
        </p:nvSpPr>
        <p:spPr>
          <a:xfrm>
            <a:off x="355600" y="3962400"/>
            <a:ext cx="8445500" cy="255454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Hippocrates was the most famous of the Greek physicians and labeled the “father of medicine.” Hippocrates studied the influence of diet and environment on general health, and </a:t>
            </a:r>
            <a:r>
              <a:rPr lang="en-US" sz="2000" u="sng" dirty="0" smtClean="0">
                <a:latin typeface="Berlin Sans FB" panose="020E0602020502020306" pitchFamily="34" charset="0"/>
              </a:rPr>
              <a:t>advanced the idea that imbalance of bodily “humors,” was the cause of disease. </a:t>
            </a:r>
            <a:r>
              <a:rPr lang="en-US" sz="2000" dirty="0" smtClean="0">
                <a:latin typeface="Berlin Sans FB" panose="020E0602020502020306" pitchFamily="34" charset="0"/>
              </a:rPr>
              <a:t>Hippocrates is also considered the “father of medical ethics,” as even today graduating physicians are encouraged to practice according to the Hippocratic Oath, which binds them to heal the sick and abstain from unprofessional medical practices.</a:t>
            </a:r>
            <a:endParaRPr lang="en-US" sz="2000" u="sng" dirty="0" smtClean="0">
              <a:latin typeface="Berlin Sans FB" panose="020E0602020502020306" pitchFamily="34" charset="0"/>
            </a:endParaRPr>
          </a:p>
          <a:p>
            <a:pPr marL="342900" indent="-342900">
              <a:buFont typeface="Arial" panose="020B0604020202020204" pitchFamily="34" charset="0"/>
              <a:buChar char="•"/>
            </a:pPr>
            <a:endParaRPr lang="en-US" sz="2000" u="sng" dirty="0">
              <a:latin typeface="Berlin Sans FB" panose="020E0602020502020306" pitchFamily="34" charset="0"/>
            </a:endParaRPr>
          </a:p>
        </p:txBody>
      </p:sp>
    </p:spTree>
    <p:extLst>
      <p:ext uri="{BB962C8B-B14F-4D97-AF65-F5344CB8AC3E}">
        <p14:creationId xmlns:p14="http://schemas.microsoft.com/office/powerpoint/2010/main" val="35696775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2100" y="0"/>
            <a:ext cx="5969000" cy="584775"/>
          </a:xfrm>
          <a:prstGeom prst="rect">
            <a:avLst/>
          </a:prstGeom>
          <a:noFill/>
        </p:spPr>
        <p:txBody>
          <a:bodyPr wrap="square" rtlCol="0">
            <a:spAutoFit/>
          </a:bodyPr>
          <a:lstStyle/>
          <a:p>
            <a:r>
              <a:rPr lang="en-US" sz="3200" dirty="0" smtClean="0">
                <a:latin typeface="Berlin Sans FB" panose="020E0602020502020306" pitchFamily="34" charset="0"/>
              </a:rPr>
              <a:t>Socrates and the Quest for Virtue</a:t>
            </a:r>
            <a:endParaRPr lang="en-US" sz="3200" dirty="0">
              <a:latin typeface="Berlin Sans FB" panose="020E0602020502020306"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9000" y="137130"/>
            <a:ext cx="3479800" cy="3545870"/>
          </a:xfrm>
          <a:prstGeom prst="rect">
            <a:avLst/>
          </a:prstGeom>
        </p:spPr>
      </p:pic>
      <p:sp>
        <p:nvSpPr>
          <p:cNvPr id="4" name="TextBox 3"/>
          <p:cNvSpPr txBox="1"/>
          <p:nvPr/>
        </p:nvSpPr>
        <p:spPr>
          <a:xfrm>
            <a:off x="165100" y="457774"/>
            <a:ext cx="8216900" cy="5909310"/>
          </a:xfrm>
          <a:prstGeom prst="rect">
            <a:avLst/>
          </a:prstGeom>
          <a:noFill/>
        </p:spPr>
        <p:txBody>
          <a:bodyPr wrap="square" rtlCol="0">
            <a:spAutoFit/>
          </a:bodyPr>
          <a:lstStyle/>
          <a:p>
            <a:endParaRPr lang="en-US" dirty="0" smtClean="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Socrates believed that virtue was a condition of the psyche (soul/spirit/mind), hence, understanding the true meaning of virtue was foremost to acting virtuously. To know good is to do good.</a:t>
            </a:r>
          </a:p>
          <a:p>
            <a:pPr marL="342900" indent="-342900">
              <a:buFont typeface="Arial" panose="020B0604020202020204" pitchFamily="34" charset="0"/>
              <a:buChar char="•"/>
            </a:pPr>
            <a:endParaRPr lang="en-US" dirty="0" smtClean="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Socrates insisted that the unexamined life was not worth living, and so to further his belief, he constantly challenged peers on matters of public and private virtue.</a:t>
            </a:r>
          </a:p>
          <a:p>
            <a:pPr marL="342900" indent="-342900">
              <a:buFont typeface="Arial" panose="020B0604020202020204" pitchFamily="34" charset="0"/>
              <a:buChar char="•"/>
            </a:pPr>
            <a:endParaRPr lang="en-US" dirty="0" smtClean="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While on his pursuit, Socrates developed a tough question-and-answer technique known as the Socratic, or, </a:t>
            </a:r>
            <a:r>
              <a:rPr lang="en-US" i="1" dirty="0" smtClean="0">
                <a:latin typeface="Berlin Sans FB" panose="020E0602020502020306" pitchFamily="34" charset="0"/>
              </a:rPr>
              <a:t>dialectical method. </a:t>
            </a:r>
            <a:r>
              <a:rPr lang="en-US" dirty="0" smtClean="0">
                <a:latin typeface="Berlin Sans FB" panose="020E0602020502020306" pitchFamily="34" charset="0"/>
              </a:rPr>
              <a:t>This method consisted of probing a man’s beliefs and showing their inconsistency so as to reduce the victim to an admission of their own ignorance.</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Socrates had no personal ambition, refused to take money for his teaching, and tried to order his own life along the simplest of lines, (possibly because he was independently wealthy, his father leaving him tons of money.) </a:t>
            </a:r>
          </a:p>
          <a:p>
            <a:pPr marL="342900" indent="-342900">
              <a:buFont typeface="Arial" panose="020B0604020202020204" pitchFamily="34" charset="0"/>
              <a:buChar char="•"/>
            </a:pPr>
            <a:endParaRPr lang="en-US" dirty="0" smtClean="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Socrates won as many enemies as supporters, as the Greek people felt comfort in their gods and a retaliation against his methods of self-examination. He was accused of corrupting the young, and brought to trial, and after refusing to recant his ideas was sentenced to death and ordered to drink hemlock.</a:t>
            </a:r>
            <a:endParaRPr lang="en-US" dirty="0">
              <a:latin typeface="Berlin Sans FB" panose="020E0602020502020306" pitchFamily="34" charset="0"/>
            </a:endParaRPr>
          </a:p>
        </p:txBody>
      </p:sp>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r="7867" b="3726"/>
          <a:stretch/>
        </p:blipFill>
        <p:spPr>
          <a:xfrm>
            <a:off x="8633391" y="4178301"/>
            <a:ext cx="3355409" cy="2384234"/>
          </a:xfrm>
          <a:prstGeom prst="rect">
            <a:avLst/>
          </a:prstGeom>
        </p:spPr>
      </p:pic>
    </p:spTree>
    <p:extLst>
      <p:ext uri="{BB962C8B-B14F-4D97-AF65-F5344CB8AC3E}">
        <p14:creationId xmlns:p14="http://schemas.microsoft.com/office/powerpoint/2010/main" val="25971572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4600" y="155571"/>
            <a:ext cx="2717800" cy="1438275"/>
          </a:xfrm>
          <a:prstGeom prst="rect">
            <a:avLst/>
          </a:prstGeom>
        </p:spPr>
      </p:pic>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4600" y="1719817"/>
            <a:ext cx="2717800" cy="1438275"/>
          </a:xfrm>
          <a:prstGeom prst="rect">
            <a:avLst/>
          </a:prstGeom>
        </p:spPr>
      </p:pic>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0950" y="3099353"/>
            <a:ext cx="2717800" cy="1438275"/>
          </a:xfrm>
          <a:prstGeom prst="rect">
            <a:avLst/>
          </a:prstGeom>
        </p:spPr>
      </p:pic>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0950" y="4471698"/>
            <a:ext cx="2717800" cy="1438275"/>
          </a:xfrm>
          <a:prstGeom prst="rect">
            <a:avLst/>
          </a:prstGeom>
        </p:spPr>
      </p:pic>
      <p:sp>
        <p:nvSpPr>
          <p:cNvPr id="6" name="TextBox 5"/>
          <p:cNvSpPr txBox="1"/>
          <p:nvPr/>
        </p:nvSpPr>
        <p:spPr>
          <a:xfrm>
            <a:off x="5867400" y="209740"/>
            <a:ext cx="1397000" cy="1077218"/>
          </a:xfrm>
          <a:prstGeom prst="rect">
            <a:avLst/>
          </a:prstGeom>
          <a:noFill/>
        </p:spPr>
        <p:txBody>
          <a:bodyPr wrap="square" rtlCol="0">
            <a:spAutoFit/>
          </a:bodyPr>
          <a:lstStyle/>
          <a:p>
            <a:pPr algn="ctr"/>
            <a:r>
              <a:rPr lang="en-US" sz="1600" b="1" dirty="0" smtClean="0"/>
              <a:t>Yes, because they are gods.</a:t>
            </a:r>
            <a:endParaRPr lang="en-US" sz="1600" b="1" dirty="0"/>
          </a:p>
        </p:txBody>
      </p:sp>
      <p:sp>
        <p:nvSpPr>
          <p:cNvPr id="7" name="TextBox 6"/>
          <p:cNvSpPr txBox="1"/>
          <p:nvPr/>
        </p:nvSpPr>
        <p:spPr>
          <a:xfrm>
            <a:off x="5873750" y="1803026"/>
            <a:ext cx="1282700" cy="1015663"/>
          </a:xfrm>
          <a:prstGeom prst="rect">
            <a:avLst/>
          </a:prstGeom>
          <a:noFill/>
        </p:spPr>
        <p:txBody>
          <a:bodyPr wrap="square" rtlCol="0">
            <a:spAutoFit/>
          </a:bodyPr>
          <a:lstStyle/>
          <a:p>
            <a:pPr algn="ctr"/>
            <a:r>
              <a:rPr lang="en-US" sz="1500" b="1" dirty="0" smtClean="0"/>
              <a:t>Yes, they do. They are always fighting.</a:t>
            </a:r>
            <a:endParaRPr lang="en-US" sz="1500" b="1" dirty="0"/>
          </a:p>
        </p:txBody>
      </p:sp>
      <p:sp>
        <p:nvSpPr>
          <p:cNvPr id="8" name="TextBox 7"/>
          <p:cNvSpPr txBox="1"/>
          <p:nvPr/>
        </p:nvSpPr>
        <p:spPr>
          <a:xfrm>
            <a:off x="5867400" y="3362506"/>
            <a:ext cx="1282700" cy="830997"/>
          </a:xfrm>
          <a:prstGeom prst="rect">
            <a:avLst/>
          </a:prstGeom>
          <a:noFill/>
        </p:spPr>
        <p:txBody>
          <a:bodyPr wrap="square" rtlCol="0">
            <a:spAutoFit/>
          </a:bodyPr>
          <a:lstStyle/>
          <a:p>
            <a:pPr algn="ctr"/>
            <a:r>
              <a:rPr lang="en-US" sz="1600" b="1" dirty="0" smtClean="0"/>
              <a:t>Yes, I suppose they do.</a:t>
            </a:r>
            <a:endParaRPr lang="en-US" sz="1600" b="1" dirty="0"/>
          </a:p>
        </p:txBody>
      </p:sp>
      <p:sp>
        <p:nvSpPr>
          <p:cNvPr id="9" name="TextBox 8"/>
          <p:cNvSpPr txBox="1"/>
          <p:nvPr/>
        </p:nvSpPr>
        <p:spPr>
          <a:xfrm>
            <a:off x="5759450" y="4815823"/>
            <a:ext cx="1498600" cy="584775"/>
          </a:xfrm>
          <a:prstGeom prst="rect">
            <a:avLst/>
          </a:prstGeom>
          <a:noFill/>
        </p:spPr>
        <p:txBody>
          <a:bodyPr wrap="square" rtlCol="0">
            <a:spAutoFit/>
          </a:bodyPr>
          <a:lstStyle/>
          <a:p>
            <a:pPr algn="ctr"/>
            <a:r>
              <a:rPr lang="en-US" sz="1600" b="1" dirty="0" smtClean="0"/>
              <a:t>I suppose that is true</a:t>
            </a:r>
            <a:r>
              <a:rPr lang="en-US" sz="1600" dirty="0" smtClean="0"/>
              <a:t>.</a:t>
            </a:r>
            <a:endParaRPr lang="en-US" sz="1600" dirty="0"/>
          </a:p>
        </p:txBody>
      </p:sp>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2600" y="25391"/>
            <a:ext cx="3949700" cy="1622429"/>
          </a:xfrm>
          <a:prstGeom prst="rect">
            <a:avLst/>
          </a:prstGeom>
        </p:spPr>
      </p:pic>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400" y="1417994"/>
            <a:ext cx="3949700" cy="1417472"/>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 y="2652641"/>
            <a:ext cx="3949700" cy="1585745"/>
          </a:xfrm>
          <a:prstGeom prst="rect">
            <a:avLst/>
          </a:prstGeom>
        </p:spPr>
      </p:pic>
      <p:pic>
        <p:nvPicPr>
          <p:cNvPr id="13" name="Picture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986727"/>
            <a:ext cx="3949700" cy="1497180"/>
          </a:xfrm>
          <a:prstGeom prst="rect">
            <a:avLst/>
          </a:prstGeom>
        </p:spPr>
      </p:pic>
      <p:sp>
        <p:nvSpPr>
          <p:cNvPr id="14" name="TextBox 13"/>
          <p:cNvSpPr txBox="1"/>
          <p:nvPr/>
        </p:nvSpPr>
        <p:spPr>
          <a:xfrm>
            <a:off x="901700" y="297028"/>
            <a:ext cx="2984500" cy="646331"/>
          </a:xfrm>
          <a:prstGeom prst="rect">
            <a:avLst/>
          </a:prstGeom>
          <a:noFill/>
        </p:spPr>
        <p:txBody>
          <a:bodyPr wrap="square" rtlCol="0">
            <a:spAutoFit/>
          </a:bodyPr>
          <a:lstStyle/>
          <a:p>
            <a:pPr algn="ctr"/>
            <a:r>
              <a:rPr lang="en-US" b="1" dirty="0" smtClean="0">
                <a:solidFill>
                  <a:schemeClr val="bg1"/>
                </a:solidFill>
              </a:rPr>
              <a:t>So you think that the gods know everything?</a:t>
            </a:r>
            <a:endParaRPr lang="en-US" b="1" dirty="0">
              <a:solidFill>
                <a:schemeClr val="bg1"/>
              </a:solidFill>
            </a:endParaRPr>
          </a:p>
        </p:txBody>
      </p:sp>
      <p:sp>
        <p:nvSpPr>
          <p:cNvPr id="15" name="TextBox 14"/>
          <p:cNvSpPr txBox="1"/>
          <p:nvPr/>
        </p:nvSpPr>
        <p:spPr>
          <a:xfrm>
            <a:off x="406400" y="1667492"/>
            <a:ext cx="3086100" cy="646331"/>
          </a:xfrm>
          <a:prstGeom prst="rect">
            <a:avLst/>
          </a:prstGeom>
          <a:noFill/>
        </p:spPr>
        <p:txBody>
          <a:bodyPr wrap="square" rtlCol="0">
            <a:spAutoFit/>
          </a:bodyPr>
          <a:lstStyle/>
          <a:p>
            <a:pPr algn="ctr"/>
            <a:r>
              <a:rPr lang="en-US" b="1" dirty="0" smtClean="0">
                <a:solidFill>
                  <a:schemeClr val="bg1"/>
                </a:solidFill>
              </a:rPr>
              <a:t>Do some gods disagree with others?</a:t>
            </a:r>
            <a:endParaRPr lang="en-US" b="1" dirty="0">
              <a:solidFill>
                <a:schemeClr val="bg1"/>
              </a:solidFill>
            </a:endParaRPr>
          </a:p>
        </p:txBody>
      </p:sp>
      <p:sp>
        <p:nvSpPr>
          <p:cNvPr id="16" name="TextBox 15"/>
          <p:cNvSpPr txBox="1"/>
          <p:nvPr/>
        </p:nvSpPr>
        <p:spPr>
          <a:xfrm>
            <a:off x="876300" y="2961804"/>
            <a:ext cx="3187700" cy="646331"/>
          </a:xfrm>
          <a:prstGeom prst="rect">
            <a:avLst/>
          </a:prstGeom>
          <a:noFill/>
        </p:spPr>
        <p:txBody>
          <a:bodyPr wrap="square" rtlCol="0">
            <a:spAutoFit/>
          </a:bodyPr>
          <a:lstStyle/>
          <a:p>
            <a:pPr algn="ctr"/>
            <a:r>
              <a:rPr lang="en-US" b="1" dirty="0" smtClean="0">
                <a:solidFill>
                  <a:schemeClr val="bg1"/>
                </a:solidFill>
              </a:rPr>
              <a:t>So gods disagree about what is true and right?</a:t>
            </a:r>
            <a:endParaRPr lang="en-US" b="1" dirty="0">
              <a:solidFill>
                <a:schemeClr val="bg1"/>
              </a:solidFill>
            </a:endParaRPr>
          </a:p>
        </p:txBody>
      </p:sp>
      <p:sp>
        <p:nvSpPr>
          <p:cNvPr id="17" name="TextBox 16"/>
          <p:cNvSpPr txBox="1"/>
          <p:nvPr/>
        </p:nvSpPr>
        <p:spPr>
          <a:xfrm>
            <a:off x="276225" y="4293812"/>
            <a:ext cx="3187700" cy="646331"/>
          </a:xfrm>
          <a:prstGeom prst="rect">
            <a:avLst/>
          </a:prstGeom>
          <a:noFill/>
        </p:spPr>
        <p:txBody>
          <a:bodyPr wrap="square" rtlCol="0">
            <a:spAutoFit/>
          </a:bodyPr>
          <a:lstStyle/>
          <a:p>
            <a:pPr algn="ctr"/>
            <a:r>
              <a:rPr lang="en-US" b="1" dirty="0" smtClean="0">
                <a:solidFill>
                  <a:schemeClr val="bg1"/>
                </a:solidFill>
              </a:rPr>
              <a:t>So some gods can be wrong sometimes?</a:t>
            </a:r>
            <a:endParaRPr lang="en-US" b="1" dirty="0">
              <a:solidFill>
                <a:schemeClr val="bg1"/>
              </a:solidFill>
            </a:endParaRPr>
          </a:p>
        </p:txBody>
      </p:sp>
      <p:pic>
        <p:nvPicPr>
          <p:cNvPr id="18" name="Picture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0" y="5351931"/>
            <a:ext cx="3949700" cy="1497180"/>
          </a:xfrm>
          <a:prstGeom prst="rect">
            <a:avLst/>
          </a:prstGeom>
        </p:spPr>
      </p:pic>
      <p:sp>
        <p:nvSpPr>
          <p:cNvPr id="20" name="TextBox 19"/>
          <p:cNvSpPr txBox="1"/>
          <p:nvPr/>
        </p:nvSpPr>
        <p:spPr>
          <a:xfrm>
            <a:off x="946150" y="5586807"/>
            <a:ext cx="3581400" cy="646331"/>
          </a:xfrm>
          <a:prstGeom prst="rect">
            <a:avLst/>
          </a:prstGeom>
          <a:noFill/>
        </p:spPr>
        <p:txBody>
          <a:bodyPr wrap="square" rtlCol="0">
            <a:spAutoFit/>
          </a:bodyPr>
          <a:lstStyle/>
          <a:p>
            <a:pPr algn="ctr"/>
            <a:r>
              <a:rPr lang="en-US" b="1" dirty="0" smtClean="0">
                <a:solidFill>
                  <a:schemeClr val="bg1"/>
                </a:solidFill>
              </a:rPr>
              <a:t>THEREFORE THE GODS CANNOT KNOW EVERYTHING!!</a:t>
            </a:r>
            <a:endParaRPr lang="en-US" b="1" dirty="0">
              <a:solidFill>
                <a:schemeClr val="bg1"/>
              </a:solidFill>
            </a:endParaRPr>
          </a:p>
        </p:txBody>
      </p:sp>
      <p:sp>
        <p:nvSpPr>
          <p:cNvPr id="21" name="TextBox 20"/>
          <p:cNvSpPr txBox="1"/>
          <p:nvPr/>
        </p:nvSpPr>
        <p:spPr>
          <a:xfrm>
            <a:off x="8255000" y="916367"/>
            <a:ext cx="3759200" cy="4524315"/>
          </a:xfrm>
          <a:prstGeom prst="rect">
            <a:avLst/>
          </a:prstGeom>
          <a:noFill/>
          <a:ln>
            <a:solidFill>
              <a:schemeClr val="accent1"/>
            </a:solidFill>
          </a:ln>
        </p:spPr>
        <p:txBody>
          <a:bodyPr wrap="square" rtlCol="0">
            <a:spAutoFit/>
          </a:bodyPr>
          <a:lstStyle/>
          <a:p>
            <a:pPr algn="ctr"/>
            <a:r>
              <a:rPr lang="en-US" sz="4800" b="1" dirty="0" smtClean="0">
                <a:solidFill>
                  <a:schemeClr val="bg1"/>
                </a:solidFill>
              </a:rPr>
              <a:t>“I know nothing except the fact of my ignorance.”</a:t>
            </a:r>
          </a:p>
          <a:p>
            <a:pPr algn="ctr"/>
            <a:r>
              <a:rPr lang="en-US" sz="4800" b="1" dirty="0" smtClean="0">
                <a:solidFill>
                  <a:schemeClr val="bg1"/>
                </a:solidFill>
              </a:rPr>
              <a:t>-Socrates</a:t>
            </a:r>
            <a:endParaRPr lang="en-US" sz="4800" b="1" dirty="0">
              <a:solidFill>
                <a:schemeClr val="bg1"/>
              </a:solidFill>
            </a:endParaRPr>
          </a:p>
        </p:txBody>
      </p:sp>
    </p:spTree>
    <p:extLst>
      <p:ext uri="{BB962C8B-B14F-4D97-AF65-F5344CB8AC3E}">
        <p14:creationId xmlns:p14="http://schemas.microsoft.com/office/powerpoint/2010/main" val="349327969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3597" y="171172"/>
            <a:ext cx="3378200" cy="830997"/>
          </a:xfrm>
          <a:prstGeom prst="rect">
            <a:avLst/>
          </a:prstGeom>
          <a:noFill/>
        </p:spPr>
        <p:txBody>
          <a:bodyPr wrap="square" rtlCol="0">
            <a:spAutoFit/>
          </a:bodyPr>
          <a:lstStyle/>
          <a:p>
            <a:r>
              <a:rPr lang="en-US" sz="4800" u="sng" dirty="0" smtClean="0">
                <a:latin typeface="Berlin Sans FB" panose="020E0602020502020306" pitchFamily="34" charset="0"/>
              </a:rPr>
              <a:t>Plato:</a:t>
            </a:r>
            <a:endParaRPr lang="en-US" sz="4800" u="sng" dirty="0">
              <a:latin typeface="Berlin Sans FB" panose="020E0602020502020306"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800" y="1221402"/>
            <a:ext cx="3373997" cy="4709498"/>
          </a:xfrm>
          <a:prstGeom prst="rect">
            <a:avLst/>
          </a:prstGeom>
        </p:spPr>
      </p:pic>
      <p:sp>
        <p:nvSpPr>
          <p:cNvPr id="4" name="TextBox 3"/>
          <p:cNvSpPr txBox="1"/>
          <p:nvPr/>
        </p:nvSpPr>
        <p:spPr>
          <a:xfrm>
            <a:off x="3670300" y="387072"/>
            <a:ext cx="8407400" cy="7078861"/>
          </a:xfrm>
          <a:prstGeom prst="rect">
            <a:avLst/>
          </a:prstGeom>
          <a:noFill/>
        </p:spPr>
        <p:txBody>
          <a:bodyPr wrap="square" rtlCol="0">
            <a:spAutoFit/>
          </a:bodyPr>
          <a:lstStyle/>
          <a:p>
            <a:pPr marL="342900" indent="-342900">
              <a:buFont typeface="Arial" panose="020B0604020202020204" pitchFamily="34" charset="0"/>
              <a:buChar char="•"/>
            </a:pPr>
            <a:r>
              <a:rPr lang="en-US" dirty="0" smtClean="0">
                <a:latin typeface="Berlin Sans FB" panose="020E0602020502020306" pitchFamily="34" charset="0"/>
              </a:rPr>
              <a:t>After studying under Socrates, Athens born aristocrat Plato opened the world’s first school of philosophy called the Academy. He taught his students how to live by a code of ethics that would lead them to live moral, happy lives.</a:t>
            </a:r>
          </a:p>
          <a:p>
            <a:pPr marL="342900" indent="-342900">
              <a:buFont typeface="Arial" panose="020B0604020202020204" pitchFamily="34" charset="0"/>
              <a:buChar char="•"/>
            </a:pPr>
            <a:endParaRPr lang="en-US" dirty="0" smtClean="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Plato wrote some two dozen treatises, most in the dialogue that Socrates had made famous. </a:t>
            </a:r>
            <a:r>
              <a:rPr lang="en-US" dirty="0">
                <a:latin typeface="Berlin Sans FB" panose="020E0602020502020306" pitchFamily="34" charset="0"/>
              </a:rPr>
              <a:t>Plato’s most famous treatise, the </a:t>
            </a:r>
            <a:r>
              <a:rPr lang="en-US" i="1" dirty="0">
                <a:latin typeface="Berlin Sans FB" panose="020E0602020502020306" pitchFamily="34" charset="0"/>
              </a:rPr>
              <a:t>Republic, </a:t>
            </a:r>
            <a:r>
              <a:rPr lang="en-US" dirty="0">
                <a:latin typeface="Berlin Sans FB" panose="020E0602020502020306" pitchFamily="34" charset="0"/>
              </a:rPr>
              <a:t>asks two central questions: “What is the meaning of justice?” and “What is the nature of a just society?” </a:t>
            </a:r>
            <a:r>
              <a:rPr lang="en-US" dirty="0" smtClean="0">
                <a:latin typeface="Berlin Sans FB" panose="020E0602020502020306" pitchFamily="34" charset="0"/>
              </a:rPr>
              <a:t>In these writings Plato set down his notions of what a state ought to be.  He believed in government by a wise few, especially trained, an intellectual and moral elite.</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 These “philosopher-kings” would be educated until age 35-50, at which time they would be fit to govern the state. Plato argued that the philosopher’s job was to use reason to discover the Ideal Forms or Ideas, and that only the true philosopher can understand the exact nature of the world and the truth of moral values. Workers and soldiers rounded out Plato’s classes in a perfect, just society. </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 In trying to answer the question of the definition and meaning of a just society, Plato introduces a theory of knowledge that asserts the existence of a two level reality: one level consisting of unchanging eternal truths understood by way of intellect (Forms), and one level </a:t>
            </a:r>
            <a:r>
              <a:rPr lang="en-US" dirty="0">
                <a:latin typeface="Berlin Sans FB" panose="020E0602020502020306" pitchFamily="34" charset="0"/>
              </a:rPr>
              <a:t>consisting of constantly changing aspects available to our </a:t>
            </a:r>
            <a:r>
              <a:rPr lang="en-US" dirty="0" smtClean="0">
                <a:latin typeface="Berlin Sans FB" panose="020E0602020502020306" pitchFamily="34" charset="0"/>
              </a:rPr>
              <a:t>senses (copies of Forms). </a:t>
            </a:r>
          </a:p>
          <a:p>
            <a:pPr marL="342900" indent="-342900">
              <a:buFont typeface="Arial" panose="020B0604020202020204" pitchFamily="34" charset="0"/>
              <a:buChar char="•"/>
            </a:pPr>
            <a:endParaRPr lang="en-US" dirty="0">
              <a:latin typeface="Berlin Sans FB" panose="020E0602020502020306" pitchFamily="34" charset="0"/>
            </a:endParaRPr>
          </a:p>
          <a:p>
            <a:endParaRPr lang="en-US" sz="2000" dirty="0">
              <a:latin typeface="Berlin Sans FB" panose="020E0602020502020306" pitchFamily="34" charset="0"/>
            </a:endParaRPr>
          </a:p>
          <a:p>
            <a:pPr marL="342900" indent="-342900">
              <a:buFont typeface="Arial" panose="020B0604020202020204" pitchFamily="34" charset="0"/>
              <a:buChar char="•"/>
            </a:pPr>
            <a:endParaRPr lang="en-US" sz="2000" dirty="0" smtClean="0">
              <a:latin typeface="Berlin Sans FB" panose="020E0602020502020306" pitchFamily="34" charset="0"/>
            </a:endParaRPr>
          </a:p>
        </p:txBody>
      </p:sp>
    </p:spTree>
    <p:extLst>
      <p:ext uri="{BB962C8B-B14F-4D97-AF65-F5344CB8AC3E}">
        <p14:creationId xmlns:p14="http://schemas.microsoft.com/office/powerpoint/2010/main" val="1599752427"/>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
          <p:cNvSpPr/>
          <p:nvPr/>
        </p:nvSpPr>
        <p:spPr>
          <a:xfrm>
            <a:off x="3810000" y="177800"/>
            <a:ext cx="3784600" cy="1549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real world is the </a:t>
            </a:r>
            <a:r>
              <a:rPr lang="en-US" b="1" dirty="0" smtClean="0"/>
              <a:t>world of Ideals</a:t>
            </a:r>
            <a:r>
              <a:rPr lang="en-US" dirty="0" smtClean="0"/>
              <a:t>, which contains the Ideal Forms of everything.</a:t>
            </a:r>
            <a:endParaRPr lang="en-US" dirty="0"/>
          </a:p>
        </p:txBody>
      </p:sp>
      <p:sp>
        <p:nvSpPr>
          <p:cNvPr id="3" name="Oval 2"/>
          <p:cNvSpPr/>
          <p:nvPr/>
        </p:nvSpPr>
        <p:spPr>
          <a:xfrm>
            <a:off x="515843" y="1682750"/>
            <a:ext cx="2946400" cy="1473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We are born with the concepts of the </a:t>
            </a:r>
            <a:r>
              <a:rPr lang="en-US" b="1" dirty="0" smtClean="0"/>
              <a:t>Ideal Forms </a:t>
            </a:r>
            <a:r>
              <a:rPr lang="en-US" dirty="0" smtClean="0"/>
              <a:t>in our minds.</a:t>
            </a:r>
            <a:endParaRPr lang="en-US" dirty="0"/>
          </a:p>
        </p:txBody>
      </p:sp>
      <p:sp>
        <p:nvSpPr>
          <p:cNvPr id="4" name="Oval 3"/>
          <p:cNvSpPr/>
          <p:nvPr/>
        </p:nvSpPr>
        <p:spPr>
          <a:xfrm>
            <a:off x="7759700" y="1422400"/>
            <a:ext cx="4152900" cy="17335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The illusory world in which we live-the </a:t>
            </a:r>
            <a:r>
              <a:rPr lang="en-US" b="1" dirty="0" smtClean="0"/>
              <a:t>world of the senses-</a:t>
            </a:r>
            <a:r>
              <a:rPr lang="en-US" dirty="0" smtClean="0"/>
              <a:t>contains</a:t>
            </a:r>
            <a:r>
              <a:rPr lang="en-US" b="1" dirty="0" smtClean="0"/>
              <a:t> </a:t>
            </a:r>
            <a:r>
              <a:rPr lang="en-US" dirty="0" smtClean="0"/>
              <a:t>imperfect copies of the Ideal Forms.</a:t>
            </a:r>
            <a:endParaRPr lang="en-US" dirty="0"/>
          </a:p>
        </p:txBody>
      </p:sp>
      <p:sp>
        <p:nvSpPr>
          <p:cNvPr id="5" name="Oval 4"/>
          <p:cNvSpPr/>
          <p:nvPr/>
        </p:nvSpPr>
        <p:spPr>
          <a:xfrm>
            <a:off x="3225800" y="2933700"/>
            <a:ext cx="5232400" cy="1803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WE recognize </a:t>
            </a:r>
            <a:r>
              <a:rPr lang="en-US" b="1" dirty="0" smtClean="0"/>
              <a:t>things in the world</a:t>
            </a:r>
            <a:r>
              <a:rPr lang="en-US" dirty="0" smtClean="0"/>
              <a:t>, such as dogs, because we recognize they are </a:t>
            </a:r>
            <a:r>
              <a:rPr lang="en-US" b="1" dirty="0" smtClean="0"/>
              <a:t>imperfect copies </a:t>
            </a:r>
            <a:r>
              <a:rPr lang="en-US" dirty="0" smtClean="0"/>
              <a:t>of the concepts in our minds.</a:t>
            </a:r>
            <a:endParaRPr lang="en-US" dirty="0"/>
          </a:p>
        </p:txBody>
      </p:sp>
      <p:sp>
        <p:nvSpPr>
          <p:cNvPr id="9" name="Down Arrow 8"/>
          <p:cNvSpPr/>
          <p:nvPr/>
        </p:nvSpPr>
        <p:spPr>
          <a:xfrm>
            <a:off x="5626100" y="4826000"/>
            <a:ext cx="484632" cy="419100"/>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Down Arrow 9"/>
          <p:cNvSpPr/>
          <p:nvPr/>
        </p:nvSpPr>
        <p:spPr>
          <a:xfrm rot="2727490">
            <a:off x="3457276" y="1348461"/>
            <a:ext cx="518610" cy="763656"/>
          </a:xfrm>
          <a:prstGeom prst="down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ight Arrow 10"/>
          <p:cNvSpPr/>
          <p:nvPr/>
        </p:nvSpPr>
        <p:spPr>
          <a:xfrm rot="2150562">
            <a:off x="7668838" y="1045097"/>
            <a:ext cx="714511" cy="48463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Arrow 11"/>
          <p:cNvSpPr/>
          <p:nvPr/>
        </p:nvSpPr>
        <p:spPr>
          <a:xfrm rot="2645745">
            <a:off x="2844412" y="3096588"/>
            <a:ext cx="521088" cy="48463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p:cNvSpPr/>
          <p:nvPr/>
        </p:nvSpPr>
        <p:spPr>
          <a:xfrm rot="9488444">
            <a:off x="8646926" y="3297171"/>
            <a:ext cx="978408" cy="484632"/>
          </a:xfrm>
          <a:prstGeom prst="rightArrow">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p:cNvSpPr/>
          <p:nvPr/>
        </p:nvSpPr>
        <p:spPr>
          <a:xfrm>
            <a:off x="2749221" y="5334000"/>
            <a:ext cx="6045200" cy="1320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smtClean="0"/>
              <a:t>Everything in this world is a “Shadow” of its Ideal Forms in the world of Ideas.</a:t>
            </a:r>
            <a:endParaRPr lang="en-US" b="1" dirty="0"/>
          </a:p>
        </p:txBody>
      </p:sp>
      <p:sp>
        <p:nvSpPr>
          <p:cNvPr id="15" name="TextBox 14"/>
          <p:cNvSpPr txBox="1"/>
          <p:nvPr/>
        </p:nvSpPr>
        <p:spPr>
          <a:xfrm>
            <a:off x="317500" y="177800"/>
            <a:ext cx="2133600" cy="1323439"/>
          </a:xfrm>
          <a:prstGeom prst="rect">
            <a:avLst/>
          </a:prstGeom>
          <a:noFill/>
        </p:spPr>
        <p:txBody>
          <a:bodyPr wrap="square" rtlCol="0">
            <a:spAutoFit/>
          </a:bodyPr>
          <a:lstStyle/>
          <a:p>
            <a:r>
              <a:rPr lang="en-US" sz="2000" b="1" dirty="0" smtClean="0"/>
              <a:t>Plato’s Theory of Forms and Copies of Forms</a:t>
            </a:r>
            <a:endParaRPr lang="en-US" sz="2000" b="1" dirty="0"/>
          </a:p>
        </p:txBody>
      </p:sp>
    </p:spTree>
    <p:extLst>
      <p:ext uri="{BB962C8B-B14F-4D97-AF65-F5344CB8AC3E}">
        <p14:creationId xmlns:p14="http://schemas.microsoft.com/office/powerpoint/2010/main" val="1836053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100" y="254000"/>
            <a:ext cx="3081867" cy="231140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73500" y="254000"/>
            <a:ext cx="4362450" cy="23114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35483" y="254001"/>
            <a:ext cx="3097255" cy="2311400"/>
          </a:xfrm>
          <a:prstGeom prst="rect">
            <a:avLst/>
          </a:prstGeom>
        </p:spPr>
      </p:pic>
      <p:sp>
        <p:nvSpPr>
          <p:cNvPr id="5" name="TextBox 4"/>
          <p:cNvSpPr txBox="1"/>
          <p:nvPr/>
        </p:nvSpPr>
        <p:spPr>
          <a:xfrm>
            <a:off x="292100" y="2743200"/>
            <a:ext cx="11540638" cy="3970318"/>
          </a:xfrm>
          <a:prstGeom prst="rect">
            <a:avLst/>
          </a:prstGeom>
          <a:noFill/>
        </p:spPr>
        <p:txBody>
          <a:bodyPr wrap="square" rtlCol="0">
            <a:spAutoFit/>
          </a:bodyPr>
          <a:lstStyle/>
          <a:p>
            <a:pPr marL="342900" indent="-342900">
              <a:buFont typeface="Arial" panose="020B0604020202020204" pitchFamily="34" charset="0"/>
              <a:buChar char="•"/>
            </a:pPr>
            <a:r>
              <a:rPr lang="en-US" b="1" dirty="0" smtClean="0"/>
              <a:t>Plato talks about the objects around us like beds, dogs, or triangles. When we see a dog, we know that it is a dog and we can recognize all dogs, even though they may differ in numerous ways. All dogs share the characteristic of “</a:t>
            </a:r>
            <a:r>
              <a:rPr lang="en-US" b="1" dirty="0" err="1" smtClean="0"/>
              <a:t>dogginess</a:t>
            </a:r>
            <a:r>
              <a:rPr lang="en-US" b="1" dirty="0" smtClean="0"/>
              <a:t>” which is something we can recognize and allows us to say we know what a dog is. </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1" dirty="0" smtClean="0"/>
              <a:t>We all have in our minds an idea of an ideal bed or dog or triangle, which we use to recognize any particular instance. This leads to Plato’s use of reasoning within his theory. Plato believed that true knowledge came from reasoning or our minds, not from our senses. Within our minds exists the “true” nature of the world of Ideas or Forms, from the material world, or our senses, exists the copies of these Ideas or Forms.</a:t>
            </a:r>
          </a:p>
          <a:p>
            <a:pPr marL="342900" indent="-342900">
              <a:buFont typeface="Arial" panose="020B0604020202020204" pitchFamily="34" charset="0"/>
              <a:buChar char="•"/>
            </a:pPr>
            <a:endParaRPr lang="en-US" b="1" dirty="0"/>
          </a:p>
          <a:p>
            <a:pPr marL="342900" indent="-342900">
              <a:buFont typeface="Arial" panose="020B0604020202020204" pitchFamily="34" charset="0"/>
              <a:buChar char="•"/>
            </a:pPr>
            <a:r>
              <a:rPr lang="en-US" b="1" dirty="0" smtClean="0"/>
              <a:t>To say it another way: for every earthly thing that we have the power to perceive with our senses, there is a corresponding “Form” or “Idea”—an eternal and perfect reality of that thing—in the world of Ideas.</a:t>
            </a:r>
            <a:endParaRPr lang="en-US" b="1" dirty="0"/>
          </a:p>
        </p:txBody>
      </p:sp>
    </p:spTree>
    <p:extLst>
      <p:ext uri="{BB962C8B-B14F-4D97-AF65-F5344CB8AC3E}">
        <p14:creationId xmlns:p14="http://schemas.microsoft.com/office/powerpoint/2010/main" val="21143402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9700" y="0"/>
            <a:ext cx="10744200" cy="584775"/>
          </a:xfrm>
          <a:prstGeom prst="rect">
            <a:avLst/>
          </a:prstGeom>
          <a:noFill/>
        </p:spPr>
        <p:txBody>
          <a:bodyPr wrap="square" rtlCol="0">
            <a:spAutoFit/>
          </a:bodyPr>
          <a:lstStyle/>
          <a:p>
            <a:r>
              <a:rPr lang="en-US" sz="3200" u="sng" dirty="0" smtClean="0">
                <a:latin typeface="Berlin Sans FB" panose="020E0602020502020306" pitchFamily="34" charset="0"/>
              </a:rPr>
              <a:t>Aristotle and the Life of Reason:</a:t>
            </a:r>
            <a:endParaRPr lang="en-US" sz="3200" u="sng" dirty="0">
              <a:latin typeface="Berlin Sans FB" panose="020E0602020502020306"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296400" y="624818"/>
            <a:ext cx="2608553" cy="5092413"/>
          </a:xfrm>
          <a:prstGeom prst="rect">
            <a:avLst/>
          </a:prstGeom>
        </p:spPr>
      </p:pic>
      <p:sp>
        <p:nvSpPr>
          <p:cNvPr id="4" name="TextBox 3"/>
          <p:cNvSpPr txBox="1"/>
          <p:nvPr/>
        </p:nvSpPr>
        <p:spPr>
          <a:xfrm>
            <a:off x="254000" y="987286"/>
            <a:ext cx="8750300" cy="461665"/>
          </a:xfrm>
          <a:prstGeom prst="rect">
            <a:avLst/>
          </a:prstGeom>
          <a:noFill/>
        </p:spPr>
        <p:txBody>
          <a:bodyPr wrap="square" rtlCol="0">
            <a:spAutoFit/>
          </a:bodyPr>
          <a:lstStyle/>
          <a:p>
            <a:pPr marL="342900" indent="-342900">
              <a:buFont typeface="Arial" panose="020B0604020202020204" pitchFamily="34" charset="0"/>
              <a:buChar char="•"/>
            </a:pPr>
            <a:endParaRPr lang="en-US" sz="2400" dirty="0">
              <a:latin typeface="Berlin Sans FB" panose="020E0602020502020306" pitchFamily="34" charset="0"/>
            </a:endParaRPr>
          </a:p>
        </p:txBody>
      </p:sp>
      <p:sp>
        <p:nvSpPr>
          <p:cNvPr id="5" name="TextBox 4"/>
          <p:cNvSpPr txBox="1"/>
          <p:nvPr/>
        </p:nvSpPr>
        <p:spPr>
          <a:xfrm>
            <a:off x="0" y="624818"/>
            <a:ext cx="9169400" cy="5909310"/>
          </a:xfrm>
          <a:prstGeom prst="rect">
            <a:avLst/>
          </a:prstGeom>
          <a:noFill/>
        </p:spPr>
        <p:txBody>
          <a:bodyPr wrap="square" rtlCol="0">
            <a:spAutoFit/>
          </a:bodyPr>
          <a:lstStyle/>
          <a:p>
            <a:pPr marL="342900" indent="-342900">
              <a:buFont typeface="Arial" panose="020B0604020202020204" pitchFamily="34" charset="0"/>
              <a:buChar char="•"/>
            </a:pPr>
            <a:r>
              <a:rPr lang="en-US" dirty="0" smtClean="0">
                <a:latin typeface="Berlin Sans FB" panose="020E0602020502020306" pitchFamily="34" charset="0"/>
              </a:rPr>
              <a:t>Aristotle was a student of Plato, however he did not accept Plato’s Theory of Forms, and after a period of travel, he founded a school known as the Lyceum.</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In opposition to his teacher, Aristotle believed that the Real was not a reflection of ideal Forms, but existed in the objects of the material world. He equated Form with the true nature of a thing, and held that its full possession was achieved by the proper performance of its function, for example, the excellence of the eye lies in seeing well, and the excellence of a racehorse lies in how fast he runs.</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Aristotle was essentially a biologist. In opposition to Plato, Aristotle accepted the senses as one of the most important sources of knowledge and the means for discovering the laws that govern the physical universe. </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Aristotle developed a practice of basing conclusions on very careful observation advanced the </a:t>
            </a:r>
            <a:r>
              <a:rPr lang="en-US" i="1" dirty="0" smtClean="0">
                <a:latin typeface="Berlin Sans FB" panose="020E0602020502020306" pitchFamily="34" charset="0"/>
              </a:rPr>
              <a:t>empirical method, </a:t>
            </a:r>
            <a:r>
              <a:rPr lang="en-US" dirty="0" smtClean="0">
                <a:latin typeface="Berlin Sans FB" panose="020E0602020502020306" pitchFamily="34" charset="0"/>
              </a:rPr>
              <a:t>a method of inquiry dependent on direct experience. In the fields of biology, astronomy, and physics, Aristotle’s conclusions remained unchallenged for centuries.</a:t>
            </a:r>
          </a:p>
          <a:p>
            <a:pPr marL="342900" indent="-342900">
              <a:buFont typeface="Arial" panose="020B0604020202020204" pitchFamily="34" charset="0"/>
              <a:buChar char="•"/>
            </a:pPr>
            <a:endParaRPr lang="en-US" dirty="0">
              <a:latin typeface="Berlin Sans FB" panose="020E0602020502020306" pitchFamily="34" charset="0"/>
            </a:endParaRPr>
          </a:p>
          <a:p>
            <a:pPr marL="342900" indent="-342900">
              <a:buFont typeface="Arial" panose="020B0604020202020204" pitchFamily="34" charset="0"/>
              <a:buChar char="•"/>
            </a:pPr>
            <a:r>
              <a:rPr lang="en-US" dirty="0" smtClean="0">
                <a:latin typeface="Berlin Sans FB" panose="020E0602020502020306" pitchFamily="34" charset="0"/>
              </a:rPr>
              <a:t>Like Plato, Aristotle questioned the viability of the democratic state. Political privilege, he argued, was the logical consequence of the fact that some human beings were naturally superior to others in certain situations. From the day of their birth some were marked out for subjection, and others for rule.</a:t>
            </a:r>
            <a:endParaRPr lang="en-US" dirty="0">
              <a:latin typeface="Berlin Sans FB" panose="020E0602020502020306" pitchFamily="34" charset="0"/>
            </a:endParaRPr>
          </a:p>
        </p:txBody>
      </p:sp>
    </p:spTree>
    <p:extLst>
      <p:ext uri="{BB962C8B-B14F-4D97-AF65-F5344CB8AC3E}">
        <p14:creationId xmlns:p14="http://schemas.microsoft.com/office/powerpoint/2010/main" val="147707226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 y="38100"/>
            <a:ext cx="6159500" cy="646331"/>
          </a:xfrm>
          <a:prstGeom prst="rect">
            <a:avLst/>
          </a:prstGeom>
          <a:noFill/>
        </p:spPr>
        <p:txBody>
          <a:bodyPr wrap="square" rtlCol="0">
            <a:spAutoFit/>
          </a:bodyPr>
          <a:lstStyle/>
          <a:p>
            <a:r>
              <a:rPr lang="en-US" sz="3600" u="sng" dirty="0" smtClean="0">
                <a:latin typeface="Berlin Sans FB" panose="020E0602020502020306" pitchFamily="34" charset="0"/>
              </a:rPr>
              <a:t>The Greek Theater Experience:</a:t>
            </a:r>
            <a:endParaRPr lang="en-US" sz="3600" u="sng" dirty="0">
              <a:latin typeface="Berlin Sans FB" panose="020E0602020502020306" pitchFamily="34" charset="0"/>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56300" y="2597150"/>
            <a:ext cx="6096000" cy="40767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58100" y="434291"/>
            <a:ext cx="4017433" cy="2489200"/>
          </a:xfrm>
          <a:prstGeom prst="rect">
            <a:avLst/>
          </a:prstGeom>
        </p:spPr>
      </p:pic>
      <p:sp>
        <p:nvSpPr>
          <p:cNvPr id="5" name="TextBox 4"/>
          <p:cNvSpPr txBox="1"/>
          <p:nvPr/>
        </p:nvSpPr>
        <p:spPr>
          <a:xfrm>
            <a:off x="152400" y="694939"/>
            <a:ext cx="5689600" cy="4401205"/>
          </a:xfrm>
          <a:prstGeom prst="rect">
            <a:avLst/>
          </a:prstGeom>
          <a:noFill/>
        </p:spPr>
        <p:txBody>
          <a:bodyPr wrap="square" rtlCol="0">
            <a:spAutoFit/>
          </a:bodyPr>
          <a:lstStyle/>
          <a:p>
            <a:pPr marL="342900" indent="-342900">
              <a:buFont typeface="Arial" panose="020B0604020202020204" pitchFamily="34" charset="0"/>
              <a:buChar char="•"/>
            </a:pPr>
            <a:r>
              <a:rPr lang="en-US" sz="2000" dirty="0" smtClean="0">
                <a:latin typeface="Berlin Sans FB" panose="020E0602020502020306" pitchFamily="34" charset="0"/>
              </a:rPr>
              <a:t>The Theaters starting time was daybreak. </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The theater was considered part of a Greek’s education and everyone was encouraged to come. The admission price would be refunded to playgoers who could not afford it, and they could asked to be reimbursed for the loss of a day’s wages.</a:t>
            </a:r>
          </a:p>
          <a:p>
            <a:pPr marL="342900" indent="-342900">
              <a:buFont typeface="Arial" panose="020B0604020202020204" pitchFamily="34" charset="0"/>
              <a:buChar char="•"/>
            </a:pPr>
            <a:endParaRPr lang="en-US" sz="2000" dirty="0">
              <a:latin typeface="Berlin Sans FB" panose="020E0602020502020306" pitchFamily="34" charset="0"/>
            </a:endParaRPr>
          </a:p>
          <a:p>
            <a:pPr marL="342900" indent="-342900">
              <a:buFont typeface="Arial" panose="020B0604020202020204" pitchFamily="34" charset="0"/>
              <a:buChar char="•"/>
            </a:pPr>
            <a:r>
              <a:rPr lang="en-US" sz="2000" dirty="0" smtClean="0">
                <a:latin typeface="Berlin Sans FB" panose="020E0602020502020306" pitchFamily="34" charset="0"/>
              </a:rPr>
              <a:t>In Athens during drama festivals all business was suspended, the law courts were closed and prisoners were released from jail. Even women, barred from most public events, were welcomed at the theater.</a:t>
            </a:r>
            <a:endParaRPr lang="en-US" sz="2000" dirty="0">
              <a:latin typeface="Berlin Sans FB" panose="020E0602020502020306" pitchFamily="34" charset="0"/>
            </a:endParaRPr>
          </a:p>
        </p:txBody>
      </p:sp>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51044" y="5083876"/>
            <a:ext cx="1574800" cy="1640417"/>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914650" y="5083876"/>
            <a:ext cx="1238250" cy="1651000"/>
          </a:xfrm>
          <a:prstGeom prst="rect">
            <a:avLst/>
          </a:prstGeom>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03375" y="5173713"/>
            <a:ext cx="1149350" cy="1554698"/>
          </a:xfrm>
          <a:prstGeom prst="rect">
            <a:avLst/>
          </a:prstGeom>
        </p:spPr>
      </p:pic>
      <p:pic>
        <p:nvPicPr>
          <p:cNvPr id="9" name="Pictur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2400" y="5129735"/>
            <a:ext cx="1336394" cy="1598676"/>
          </a:xfrm>
          <a:prstGeom prst="rect">
            <a:avLst/>
          </a:prstGeom>
        </p:spPr>
      </p:pic>
    </p:spTree>
    <p:extLst>
      <p:ext uri="{BB962C8B-B14F-4D97-AF65-F5344CB8AC3E}">
        <p14:creationId xmlns:p14="http://schemas.microsoft.com/office/powerpoint/2010/main" val="200016698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100" y="-101600"/>
            <a:ext cx="6045200" cy="523220"/>
          </a:xfrm>
          <a:prstGeom prst="rect">
            <a:avLst/>
          </a:prstGeom>
          <a:noFill/>
        </p:spPr>
        <p:txBody>
          <a:bodyPr wrap="square" rtlCol="0">
            <a:spAutoFit/>
          </a:bodyPr>
          <a:lstStyle/>
          <a:p>
            <a:r>
              <a:rPr lang="en-US" sz="2800" u="sng" dirty="0" smtClean="0">
                <a:latin typeface="Berlin Sans FB" panose="020E0602020502020306" pitchFamily="34" charset="0"/>
              </a:rPr>
              <a:t>The Olympic Games:</a:t>
            </a:r>
            <a:endParaRPr lang="en-US" sz="2800" u="sng" dirty="0">
              <a:latin typeface="Berlin Sans FB" panose="020E0602020502020306" pitchFamily="34" charset="0"/>
            </a:endParaRPr>
          </a:p>
        </p:txBody>
      </p:sp>
      <p:sp>
        <p:nvSpPr>
          <p:cNvPr id="3" name="TextBox 2"/>
          <p:cNvSpPr txBox="1"/>
          <p:nvPr/>
        </p:nvSpPr>
        <p:spPr>
          <a:xfrm>
            <a:off x="165100" y="421620"/>
            <a:ext cx="11912600" cy="7017306"/>
          </a:xfrm>
          <a:prstGeom prst="rect">
            <a:avLst/>
          </a:prstGeom>
          <a:noFill/>
        </p:spPr>
        <p:txBody>
          <a:bodyPr wrap="square" rtlCol="0">
            <a:spAutoFit/>
          </a:bodyPr>
          <a:lstStyle/>
          <a:p>
            <a:pPr marL="285750" indent="-285750">
              <a:buFont typeface="Arial" panose="020B0604020202020204" pitchFamily="34" charset="0"/>
              <a:buChar char="•"/>
            </a:pPr>
            <a:r>
              <a:rPr lang="en-US" dirty="0" smtClean="0">
                <a:latin typeface="Berlin Sans FB" panose="020E0602020502020306" pitchFamily="34" charset="0"/>
              </a:rPr>
              <a:t>Staged in honor of the gods, the Olympic games were held every four years at Olympia and drew athletes from all over Greece. They competed as individuals, not as teams, on a fervently amateur basis.</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smtClean="0">
                <a:latin typeface="Berlin Sans FB" panose="020E0602020502020306" pitchFamily="34" charset="0"/>
              </a:rPr>
              <a:t>Not a town, but a grouping of temples, Olympia, during the games became a shanty town of sorts, with the spectators setting up tents and sleeping out in the open. The games were not simply a religious occasion, but also a fair, with vendors selling their wares, and leaders from surrounding cities discussing politics and </a:t>
            </a:r>
            <a:r>
              <a:rPr lang="en-US" dirty="0" err="1" smtClean="0">
                <a:latin typeface="Berlin Sans FB" panose="020E0602020502020306" pitchFamily="34" charset="0"/>
              </a:rPr>
              <a:t>and</a:t>
            </a:r>
            <a:r>
              <a:rPr lang="en-US" dirty="0" smtClean="0">
                <a:latin typeface="Berlin Sans FB" panose="020E0602020502020306" pitchFamily="34" charset="0"/>
              </a:rPr>
              <a:t> alliances, artists and poets entertaining, and a constant feast.</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smtClean="0">
                <a:latin typeface="Berlin Sans FB" panose="020E0602020502020306" pitchFamily="34" charset="0"/>
              </a:rPr>
              <a:t>At the Olympic games spectators would see running and jumping, discus and javelin throwing events at the stadium, to the hippodrome to see horseback and chariot racing, and witness wrestling and boxing in front of Zeus’ alter.</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smtClean="0">
                <a:latin typeface="Berlin Sans FB" panose="020E0602020502020306" pitchFamily="34" charset="0"/>
              </a:rPr>
              <a:t>Chariot racing and footraces were the essence of the Olympic Games. The opening spectacle was a four-horse chariot race, with as many as 40 chariots competing. The distance was nearly nine miles, of 12 double laps back and forth, resulting in many crashes as the horses skidded around stone posts. Very few finished the course.</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smtClean="0">
                <a:latin typeface="Berlin Sans FB" panose="020E0602020502020306" pitchFamily="34" charset="0"/>
              </a:rPr>
              <a:t>Competition was fierce. Jockeys rode without saddles or stirrups, jumpers carries weights in their hands which they swung to gain more forward momentum, and wrestling included kicking and strangling to the finish, with biting, gouging and breaking fingers being the only actions outlawed. All wrestling and boxing was done in the nude. Greeks believed all exercising should be done in the nude as it fostered pride in physical fitness.</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r>
              <a:rPr lang="en-US" dirty="0" smtClean="0">
                <a:latin typeface="Berlin Sans FB" panose="020E0602020502020306" pitchFamily="34" charset="0"/>
              </a:rPr>
              <a:t>Winners at the Olympic Games received only olive leaf garlands. Lesser festivals gave more valuable prizes such as 100 vases of olive oil or cloaks. Statues were erected to winners in their home cities, and sometimes the home cities would give winners tax exemption. </a:t>
            </a:r>
          </a:p>
          <a:p>
            <a:pPr marL="285750" indent="-285750">
              <a:buFont typeface="Arial" panose="020B0604020202020204" pitchFamily="34" charset="0"/>
              <a:buChar char="•"/>
            </a:pPr>
            <a:endParaRPr lang="en-US" dirty="0">
              <a:latin typeface="Berlin Sans FB" panose="020E0602020502020306" pitchFamily="34" charset="0"/>
            </a:endParaRPr>
          </a:p>
          <a:p>
            <a:pPr marL="285750" indent="-285750">
              <a:buFont typeface="Arial" panose="020B0604020202020204" pitchFamily="34" charset="0"/>
              <a:buChar char="•"/>
            </a:pPr>
            <a:endParaRPr lang="en-US" dirty="0" smtClean="0">
              <a:latin typeface="Berlin Sans FB" panose="020E0602020502020306" pitchFamily="34" charset="0"/>
            </a:endParaRPr>
          </a:p>
        </p:txBody>
      </p:sp>
    </p:spTree>
    <p:extLst>
      <p:ext uri="{BB962C8B-B14F-4D97-AF65-F5344CB8AC3E}">
        <p14:creationId xmlns:p14="http://schemas.microsoft.com/office/powerpoint/2010/main" val="311176540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08900" y="272669"/>
            <a:ext cx="4254500" cy="3499231"/>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81900" y="3981450"/>
            <a:ext cx="4381500" cy="262890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4150" y="4392168"/>
            <a:ext cx="3950396" cy="2218182"/>
          </a:xfrm>
          <a:prstGeom prst="rect">
            <a:avLst/>
          </a:prstGeom>
        </p:spPr>
      </p:pic>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4150" y="93218"/>
            <a:ext cx="3950396" cy="401955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28585" y="272669"/>
            <a:ext cx="3259276" cy="3270250"/>
          </a:xfrm>
          <a:prstGeom prst="rect">
            <a:avLst/>
          </a:prstGeom>
        </p:spPr>
      </p:pic>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81655" y="3981450"/>
            <a:ext cx="2553135" cy="2628899"/>
          </a:xfrm>
          <a:prstGeom prst="rect">
            <a:avLst/>
          </a:prstGeom>
        </p:spPr>
      </p:pic>
    </p:spTree>
    <p:extLst>
      <p:ext uri="{BB962C8B-B14F-4D97-AF65-F5344CB8AC3E}">
        <p14:creationId xmlns:p14="http://schemas.microsoft.com/office/powerpoint/2010/main" val="3098792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3200" y="0"/>
            <a:ext cx="4699000" cy="523220"/>
          </a:xfrm>
          <a:prstGeom prst="rect">
            <a:avLst/>
          </a:prstGeom>
          <a:noFill/>
        </p:spPr>
        <p:txBody>
          <a:bodyPr wrap="square" rtlCol="0">
            <a:spAutoFit/>
          </a:bodyPr>
          <a:lstStyle/>
          <a:p>
            <a:r>
              <a:rPr lang="en-US" sz="2800" b="1" u="sng" dirty="0" smtClean="0"/>
              <a:t>Greek Dance</a:t>
            </a:r>
            <a:r>
              <a:rPr lang="en-US" sz="2800" dirty="0" smtClean="0"/>
              <a:t>:</a:t>
            </a:r>
            <a:endParaRPr lang="en-US" sz="2800" dirty="0"/>
          </a:p>
        </p:txBody>
      </p:sp>
      <p:sp>
        <p:nvSpPr>
          <p:cNvPr id="3" name="TextBox 2"/>
          <p:cNvSpPr txBox="1"/>
          <p:nvPr/>
        </p:nvSpPr>
        <p:spPr>
          <a:xfrm>
            <a:off x="203200" y="660400"/>
            <a:ext cx="11772900" cy="5909310"/>
          </a:xfrm>
          <a:prstGeom prst="rect">
            <a:avLst/>
          </a:prstGeom>
          <a:noFill/>
        </p:spPr>
        <p:txBody>
          <a:bodyPr wrap="square" rtlCol="0">
            <a:spAutoFit/>
          </a:bodyPr>
          <a:lstStyle/>
          <a:p>
            <a:pPr marL="285750" indent="-285750">
              <a:buFont typeface="Arial" panose="020B0604020202020204" pitchFamily="34" charset="0"/>
              <a:buChar char="•"/>
            </a:pPr>
            <a:r>
              <a:rPr lang="en-US" b="1" dirty="0" smtClean="0"/>
              <a:t>Greek dance is said to come from the realm of the Nine Muses who were the daughters of Zeus, most specifically the muse Terpsichore, the sovereign of the dance.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Dance had a place in festivals, religious rituals, productions in the theater, entertainment at banquets, education of the young, and military training. Modern knowledge of ancient Greek dance comes mostly from paintings on vases, inscriptions carved on stone, and references in Greek and Latin writings.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Dancing commemorated the changing of the seasons, life and death, social solidarity, and the connection between humanity and the unseen powers that affected human existence.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The earliest description of a dance comes from Homer’s description of the shield of Achilles in the Iliad, on which the blacksmith Hephaestus portrayed two dance scenes. One is a dance of the grape harvesters as they pick the grapes for the vintage, and the other is a dance that specifically represents the historic civilization of the Minoans. Homer’s reference to dance in his epic poem indicate that the Greeks recognized the contribution dance had to ancient aesthetic. </a:t>
            </a:r>
          </a:p>
          <a:p>
            <a:pPr marL="285750" indent="-285750">
              <a:buFont typeface="Arial" panose="020B0604020202020204" pitchFamily="34" charset="0"/>
              <a:buChar char="•"/>
            </a:pPr>
            <a:endParaRPr lang="en-US" b="1" dirty="0"/>
          </a:p>
          <a:p>
            <a:pPr marL="285750" indent="-285750">
              <a:buFont typeface="Arial" panose="020B0604020202020204" pitchFamily="34" charset="0"/>
              <a:buChar char="•"/>
            </a:pPr>
            <a:r>
              <a:rPr lang="en-US" b="1" dirty="0" smtClean="0"/>
              <a:t>Greek literature mentions many varieties of dance including the </a:t>
            </a:r>
            <a:r>
              <a:rPr lang="en-US" b="1" i="1" dirty="0" smtClean="0"/>
              <a:t>Pyrrhic</a:t>
            </a:r>
            <a:r>
              <a:rPr lang="en-US" b="1" dirty="0" smtClean="0"/>
              <a:t> dance, a war dance that imitated combat between warriors, the </a:t>
            </a:r>
            <a:r>
              <a:rPr lang="en-US" b="1" i="1" dirty="0" err="1" smtClean="0"/>
              <a:t>Herakeio</a:t>
            </a:r>
            <a:r>
              <a:rPr lang="en-US" b="1" dirty="0" smtClean="0"/>
              <a:t> dance, performed by women in honor of the goddess Hera, and the </a:t>
            </a:r>
            <a:r>
              <a:rPr lang="en-US" b="1" i="1" dirty="0" err="1" smtClean="0"/>
              <a:t>Hyporchema</a:t>
            </a:r>
            <a:r>
              <a:rPr lang="en-US" b="1" dirty="0" smtClean="0"/>
              <a:t>, a dance from Crete which combined pantomime and dance, performed by boys and girls who sang to musical accompaniment while they danced.</a:t>
            </a:r>
            <a:endParaRPr lang="en-US" b="1" dirty="0"/>
          </a:p>
        </p:txBody>
      </p:sp>
    </p:spTree>
    <p:extLst>
      <p:ext uri="{BB962C8B-B14F-4D97-AF65-F5344CB8AC3E}">
        <p14:creationId xmlns:p14="http://schemas.microsoft.com/office/powerpoint/2010/main" val="12809301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54900" y="4037012"/>
            <a:ext cx="4546599" cy="2647950"/>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3837" y="4037012"/>
            <a:ext cx="6888163" cy="2647950"/>
          </a:xfrm>
          <a:prstGeom prst="rect">
            <a:avLst/>
          </a:prstGeom>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3837" y="228600"/>
            <a:ext cx="4733163" cy="3543300"/>
          </a:xfrm>
          <a:prstGeom prst="rect">
            <a:avLst/>
          </a:prstGeom>
        </p:spPr>
      </p:pic>
      <p:pic>
        <p:nvPicPr>
          <p:cNvPr id="5" name="Picture 4"/>
          <p:cNvPicPr>
            <a:picLocks noChangeAspect="1"/>
          </p:cNvPicPr>
          <p:nvPr/>
        </p:nvPicPr>
        <p:blipFill rotWithShape="1">
          <a:blip r:embed="rId5">
            <a:extLst>
              <a:ext uri="{28A0092B-C50C-407E-A947-70E740481C1C}">
                <a14:useLocalDpi xmlns:a14="http://schemas.microsoft.com/office/drawing/2010/main" val="0"/>
              </a:ext>
            </a:extLst>
          </a:blip>
          <a:srcRect l="26515" r="26641"/>
          <a:stretch/>
        </p:blipFill>
        <p:spPr>
          <a:xfrm>
            <a:off x="5299900" y="342900"/>
            <a:ext cx="3142455" cy="3429000"/>
          </a:xfrm>
          <a:prstGeom prst="rect">
            <a:avLst/>
          </a:prstGeom>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785255" y="342900"/>
            <a:ext cx="3216244" cy="3429000"/>
          </a:xfrm>
          <a:prstGeom prst="rect">
            <a:avLst/>
          </a:prstGeom>
        </p:spPr>
      </p:pic>
    </p:spTree>
    <p:extLst>
      <p:ext uri="{BB962C8B-B14F-4D97-AF65-F5344CB8AC3E}">
        <p14:creationId xmlns:p14="http://schemas.microsoft.com/office/powerpoint/2010/main" val="113940043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9400" y="254000"/>
            <a:ext cx="65278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30699" y="4085082"/>
            <a:ext cx="7632701" cy="2487168"/>
          </a:xfrm>
          <a:prstGeom prst="rect">
            <a:avLst/>
          </a:prstGeom>
        </p:spPr>
      </p:pic>
      <p:pic>
        <p:nvPicPr>
          <p:cNvPr id="4" name="Picture 3"/>
          <p:cNvPicPr>
            <a:picLocks noChangeAspect="1"/>
          </p:cNvPicPr>
          <p:nvPr/>
        </p:nvPicPr>
        <p:blipFill rotWithShape="1">
          <a:blip r:embed="rId3">
            <a:extLst>
              <a:ext uri="{28A0092B-C50C-407E-A947-70E740481C1C}">
                <a14:useLocalDpi xmlns:a14="http://schemas.microsoft.com/office/drawing/2010/main" val="0"/>
              </a:ext>
            </a:extLst>
          </a:blip>
          <a:srcRect b="28717"/>
          <a:stretch/>
        </p:blipFill>
        <p:spPr>
          <a:xfrm>
            <a:off x="8012792" y="150368"/>
            <a:ext cx="4057650" cy="374853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1740" y="1104900"/>
            <a:ext cx="3884160" cy="5467350"/>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636774" y="254000"/>
            <a:ext cx="2739744" cy="3467100"/>
          </a:xfrm>
          <a:prstGeom prst="rect">
            <a:avLst/>
          </a:prstGeom>
        </p:spPr>
      </p:pic>
    </p:spTree>
    <p:extLst>
      <p:ext uri="{BB962C8B-B14F-4D97-AF65-F5344CB8AC3E}">
        <p14:creationId xmlns:p14="http://schemas.microsoft.com/office/powerpoint/2010/main" val="4669877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30200" y="152400"/>
            <a:ext cx="57404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5300" y="3898900"/>
            <a:ext cx="3403600" cy="2552700"/>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94662" y="383232"/>
            <a:ext cx="3800475" cy="37623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1519" y="780901"/>
            <a:ext cx="2951162" cy="2951162"/>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00871" y="780901"/>
            <a:ext cx="4165600" cy="2779236"/>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1900" y="4330700"/>
            <a:ext cx="2514600" cy="2286000"/>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316215" y="3962400"/>
            <a:ext cx="3508770" cy="2425700"/>
          </a:xfrm>
          <a:prstGeom prst="rect">
            <a:avLst/>
          </a:prstGeom>
        </p:spPr>
      </p:pic>
    </p:spTree>
    <p:extLst>
      <p:ext uri="{BB962C8B-B14F-4D97-AF65-F5344CB8AC3E}">
        <p14:creationId xmlns:p14="http://schemas.microsoft.com/office/powerpoint/2010/main" val="381059197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15900" y="190500"/>
            <a:ext cx="5448300" cy="461665"/>
          </a:xfrm>
          <a:prstGeom prst="rect">
            <a:avLst/>
          </a:prstGeom>
          <a:noFill/>
        </p:spPr>
        <p:txBody>
          <a:bodyPr wrap="square" rtlCol="0">
            <a:spAutoFit/>
          </a:bodyPr>
          <a:lstStyle/>
          <a:p>
            <a:r>
              <a:rPr lang="en-US" sz="2400" b="1" u="sng" dirty="0" smtClean="0"/>
              <a:t>Making Connections:</a:t>
            </a:r>
            <a:endParaRPr lang="en-US" sz="2400" b="1" u="sng"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9280" y="321468"/>
            <a:ext cx="3652520" cy="2853531"/>
          </a:xfrm>
          <a:prstGeom prst="rect">
            <a:avLst/>
          </a:prstGeom>
        </p:spPr>
      </p:pic>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5900" y="4813300"/>
            <a:ext cx="6539149" cy="1920875"/>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9717" y="741065"/>
            <a:ext cx="2413000" cy="3983335"/>
          </a:xfrm>
          <a:prstGeom prst="rect">
            <a:avLst/>
          </a:prstGeom>
        </p:spPr>
      </p:pic>
      <p:pic>
        <p:nvPicPr>
          <p:cNvPr id="6" name="Picture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124700" y="3474073"/>
            <a:ext cx="4737100" cy="3143135"/>
          </a:xfrm>
          <a:prstGeom prst="rect">
            <a:avLst/>
          </a:prstGeom>
        </p:spPr>
      </p:pic>
      <p:pic>
        <p:nvPicPr>
          <p:cNvPr id="7" name="Picture 6"/>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967542" y="741065"/>
            <a:ext cx="2026976" cy="3983335"/>
          </a:xfrm>
          <a:prstGeom prst="rect">
            <a:avLst/>
          </a:prstGeom>
        </p:spPr>
      </p:pic>
      <p:pic>
        <p:nvPicPr>
          <p:cNvPr id="8" name="Picture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44322" y="1981200"/>
            <a:ext cx="1803082" cy="2743200"/>
          </a:xfrm>
          <a:prstGeom prst="rect">
            <a:avLst/>
          </a:prstGeom>
        </p:spPr>
      </p:pic>
      <p:pic>
        <p:nvPicPr>
          <p:cNvPr id="9" name="Picture 8"/>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79343" y="258281"/>
            <a:ext cx="2795654" cy="1573382"/>
          </a:xfrm>
          <a:prstGeom prst="rect">
            <a:avLst/>
          </a:prstGeom>
        </p:spPr>
      </p:pic>
    </p:spTree>
    <p:extLst>
      <p:ext uri="{BB962C8B-B14F-4D97-AF65-F5344CB8AC3E}">
        <p14:creationId xmlns:p14="http://schemas.microsoft.com/office/powerpoint/2010/main" val="238887818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7000" y="101600"/>
            <a:ext cx="4076700" cy="461665"/>
          </a:xfrm>
          <a:prstGeom prst="rect">
            <a:avLst/>
          </a:prstGeom>
          <a:noFill/>
        </p:spPr>
        <p:txBody>
          <a:bodyPr wrap="square" rtlCol="0">
            <a:spAutoFit/>
          </a:bodyPr>
          <a:lstStyle/>
          <a:p>
            <a:r>
              <a:rPr lang="en-US" sz="2400" b="1" u="sng" dirty="0" smtClean="0"/>
              <a:t>Need To Know- Chapter 4</a:t>
            </a:r>
            <a:endParaRPr lang="en-US" sz="2400" b="1" u="sng" dirty="0"/>
          </a:p>
        </p:txBody>
      </p:sp>
      <p:sp>
        <p:nvSpPr>
          <p:cNvPr id="3" name="TextBox 2"/>
          <p:cNvSpPr txBox="1"/>
          <p:nvPr/>
        </p:nvSpPr>
        <p:spPr>
          <a:xfrm>
            <a:off x="127000" y="969665"/>
            <a:ext cx="11899900" cy="5170646"/>
          </a:xfrm>
          <a:prstGeom prst="rect">
            <a:avLst/>
          </a:prstGeom>
          <a:noFill/>
        </p:spPr>
        <p:txBody>
          <a:bodyPr wrap="square" rtlCol="0">
            <a:spAutoFit/>
          </a:bodyPr>
          <a:lstStyle/>
          <a:p>
            <a:pPr marL="342900" indent="-342900">
              <a:buFont typeface="Arial" panose="020B0604020202020204" pitchFamily="34" charset="0"/>
              <a:buChar char="•"/>
            </a:pPr>
            <a:r>
              <a:rPr lang="en-US" sz="2200" dirty="0" smtClean="0">
                <a:latin typeface="Berlin Sans FB" panose="020E0602020502020306" pitchFamily="34" charset="0"/>
              </a:rPr>
              <a:t>The </a:t>
            </a:r>
            <a:r>
              <a:rPr lang="en-US" sz="2200" i="1" dirty="0" smtClean="0">
                <a:latin typeface="Berlin Sans FB" panose="020E0602020502020306" pitchFamily="34" charset="0"/>
              </a:rPr>
              <a:t>Mycenaean</a:t>
            </a:r>
            <a:r>
              <a:rPr lang="en-US" sz="2200" dirty="0" smtClean="0">
                <a:latin typeface="Berlin Sans FB" panose="020E0602020502020306" pitchFamily="34" charset="0"/>
              </a:rPr>
              <a:t> were a tribal people, militant and aggressive, who established themselves in Greece in 1600 B.C.E.</a:t>
            </a:r>
          </a:p>
          <a:p>
            <a:pPr marL="342900" indent="-342900">
              <a:buFont typeface="Arial" panose="020B0604020202020204" pitchFamily="34" charset="0"/>
              <a:buChar char="•"/>
            </a:pPr>
            <a:endParaRPr lang="en-US" sz="2200" dirty="0">
              <a:latin typeface="Berlin Sans FB" panose="020E0602020502020306" pitchFamily="34" charset="0"/>
            </a:endParaRPr>
          </a:p>
          <a:p>
            <a:pPr marL="342900" indent="-342900">
              <a:buFont typeface="Arial" panose="020B0604020202020204" pitchFamily="34" charset="0"/>
              <a:buChar char="•"/>
            </a:pPr>
            <a:r>
              <a:rPr lang="en-US" sz="2200" dirty="0" smtClean="0">
                <a:latin typeface="Berlin Sans FB" panose="020E0602020502020306" pitchFamily="34" charset="0"/>
              </a:rPr>
              <a:t>Homer’s </a:t>
            </a:r>
            <a:r>
              <a:rPr lang="en-US" sz="2200" i="1" dirty="0" smtClean="0">
                <a:latin typeface="Berlin Sans FB" panose="020E0602020502020306" pitchFamily="34" charset="0"/>
              </a:rPr>
              <a:t>Iliad</a:t>
            </a:r>
            <a:r>
              <a:rPr lang="en-US" sz="2200" dirty="0" smtClean="0">
                <a:latin typeface="Berlin Sans FB" panose="020E0602020502020306" pitchFamily="34" charset="0"/>
              </a:rPr>
              <a:t> was a 16,000 line long epic story about Achilles and the Trojan War.</a:t>
            </a:r>
          </a:p>
          <a:p>
            <a:pPr marL="342900" indent="-342900">
              <a:buFont typeface="Arial" panose="020B0604020202020204" pitchFamily="34" charset="0"/>
              <a:buChar char="•"/>
            </a:pPr>
            <a:endParaRPr lang="en-US" sz="2200" dirty="0">
              <a:latin typeface="Berlin Sans FB" panose="020E0602020502020306" pitchFamily="34" charset="0"/>
            </a:endParaRPr>
          </a:p>
          <a:p>
            <a:pPr marL="342900" indent="-342900">
              <a:buFont typeface="Arial" panose="020B0604020202020204" pitchFamily="34" charset="0"/>
              <a:buChar char="•"/>
            </a:pPr>
            <a:r>
              <a:rPr lang="en-US" sz="2200" dirty="0" smtClean="0">
                <a:latin typeface="Berlin Sans FB" panose="020E0602020502020306" pitchFamily="34" charset="0"/>
              </a:rPr>
              <a:t>Greek city-states shared commonalities such as language, tradition and religion.</a:t>
            </a:r>
          </a:p>
          <a:p>
            <a:pPr marL="342900" indent="-342900">
              <a:buFont typeface="Arial" panose="020B0604020202020204" pitchFamily="34" charset="0"/>
              <a:buChar char="•"/>
            </a:pPr>
            <a:endParaRPr lang="en-US" sz="2200" dirty="0">
              <a:latin typeface="Berlin Sans FB" panose="020E0602020502020306" pitchFamily="34" charset="0"/>
            </a:endParaRPr>
          </a:p>
          <a:p>
            <a:pPr marL="342900" indent="-342900">
              <a:buFont typeface="Arial" panose="020B0604020202020204" pitchFamily="34" charset="0"/>
              <a:buChar char="•"/>
            </a:pPr>
            <a:r>
              <a:rPr lang="en-US" sz="2200" dirty="0" smtClean="0">
                <a:latin typeface="Berlin Sans FB" panose="020E0602020502020306" pitchFamily="34" charset="0"/>
              </a:rPr>
              <a:t>Greek comedy utilizes obscene jokes, grotesque masks, fantastic costumes, and provocative dance within its plays.</a:t>
            </a:r>
          </a:p>
          <a:p>
            <a:pPr marL="342900" indent="-342900">
              <a:buFont typeface="Arial" panose="020B0604020202020204" pitchFamily="34" charset="0"/>
              <a:buChar char="•"/>
            </a:pPr>
            <a:endParaRPr lang="en-US" sz="2200" dirty="0">
              <a:latin typeface="Berlin Sans FB" panose="020E0602020502020306" pitchFamily="34" charset="0"/>
            </a:endParaRPr>
          </a:p>
          <a:p>
            <a:pPr marL="342900" indent="-342900">
              <a:buFont typeface="Arial" panose="020B0604020202020204" pitchFamily="34" charset="0"/>
              <a:buChar char="•"/>
            </a:pPr>
            <a:r>
              <a:rPr lang="en-US" sz="2200" dirty="0" smtClean="0">
                <a:latin typeface="Berlin Sans FB" panose="020E0602020502020306" pitchFamily="34" charset="0"/>
              </a:rPr>
              <a:t>Socrates described the ethical life as belonging to a larger set of universal truths and an unchanging moral order. “To know good, is to do good.”</a:t>
            </a:r>
          </a:p>
          <a:p>
            <a:pPr marL="342900" indent="-342900">
              <a:buFont typeface="Arial" panose="020B0604020202020204" pitchFamily="34" charset="0"/>
              <a:buChar char="•"/>
            </a:pPr>
            <a:endParaRPr lang="en-US" sz="2200" dirty="0">
              <a:latin typeface="Berlin Sans FB" panose="020E0602020502020306" pitchFamily="34" charset="0"/>
            </a:endParaRPr>
          </a:p>
          <a:p>
            <a:pPr marL="342900" indent="-342900">
              <a:buFont typeface="Arial" panose="020B0604020202020204" pitchFamily="34" charset="0"/>
              <a:buChar char="•"/>
            </a:pPr>
            <a:r>
              <a:rPr lang="en-US" sz="2200" dirty="0" smtClean="0">
                <a:latin typeface="Berlin Sans FB" panose="020E0602020502020306" pitchFamily="34" charset="0"/>
              </a:rPr>
              <a:t>Philosopher Plato introduced a theory of knowledge that asserts the existence of a two-level reality called Forms and Copies of Forms.</a:t>
            </a:r>
            <a:endParaRPr lang="en-US" sz="2200" dirty="0">
              <a:latin typeface="Berlin Sans FB" panose="020E0602020502020306" pitchFamily="34" charset="0"/>
            </a:endParaRPr>
          </a:p>
        </p:txBody>
      </p:sp>
    </p:spTree>
    <p:extLst>
      <p:ext uri="{BB962C8B-B14F-4D97-AF65-F5344CB8AC3E}">
        <p14:creationId xmlns:p14="http://schemas.microsoft.com/office/powerpoint/2010/main" val="2613691455"/>
      </p:ext>
    </p:extLst>
  </p:cSld>
  <p:clrMapOvr>
    <a:masterClrMapping/>
  </p:clrMapOvr>
  <p:timing>
    <p:tnLst>
      <p:par>
        <p:cTn id="1" dur="indefinite" restart="never" nodeType="tmRoot"/>
      </p:par>
    </p:tn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AD2E03"/>
      </a:dk2>
      <a:lt2>
        <a:srgbClr val="D75626"/>
      </a:lt2>
      <a:accent1>
        <a:srgbClr val="760603"/>
      </a:accent1>
      <a:accent2>
        <a:srgbClr val="FA9C1F"/>
      </a:accent2>
      <a:accent3>
        <a:srgbClr val="D9BB55"/>
      </a:accent3>
      <a:accent4>
        <a:srgbClr val="829551"/>
      </a:accent4>
      <a:accent5>
        <a:srgbClr val="58A28B"/>
      </a:accent5>
      <a:accent6>
        <a:srgbClr val="426480"/>
      </a:accent6>
      <a:hlink>
        <a:srgbClr val="460402"/>
      </a:hlink>
      <a:folHlink>
        <a:srgbClr val="991111"/>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142000"/>
                <a:satMod val="200000"/>
                <a:lumMod val="118000"/>
              </a:schemeClr>
            </a:gs>
            <a:gs pos="100000">
              <a:schemeClr val="phClr">
                <a:shade val="94000"/>
                <a:hueMod val="22000"/>
                <a:satMod val="220000"/>
                <a:lumMod val="62000"/>
              </a:schemeClr>
            </a:gs>
          </a:gsLst>
          <a:lin ang="6120000" scaled="1"/>
        </a:gradFill>
        <a:gradFill rotWithShape="1">
          <a:gsLst>
            <a:gs pos="0">
              <a:schemeClr val="phClr">
                <a:tint val="97000"/>
                <a:hueMod val="142000"/>
                <a:satMod val="200000"/>
                <a:lumMod val="118000"/>
              </a:schemeClr>
            </a:gs>
            <a:gs pos="100000">
              <a:schemeClr val="phClr">
                <a:shade val="92000"/>
                <a:hueMod val="22000"/>
                <a:satMod val="220000"/>
                <a:lumMod val="62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2903AAAE-3EA5-424A-B142-CC51DC1F897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Slice</Template>
  <TotalTime>2462</TotalTime>
  <Words>6293</Words>
  <Application>Microsoft Office PowerPoint</Application>
  <PresentationFormat>Widescreen</PresentationFormat>
  <Paragraphs>286</Paragraphs>
  <Slides>47</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Berlin Sans FB</vt:lpstr>
      <vt:lpstr>Calibri</vt:lpstr>
      <vt:lpstr>Century Gothic</vt:lpstr>
      <vt:lpstr>Wingdings 3</vt:lpstr>
      <vt:lpstr>Slice</vt:lpstr>
      <vt:lpstr>Greece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Greece</dc:title>
  <dc:creator>Renee Liskey</dc:creator>
  <cp:lastModifiedBy>Renee Liskey</cp:lastModifiedBy>
  <cp:revision>167</cp:revision>
  <cp:lastPrinted>2017-06-27T22:14:37Z</cp:lastPrinted>
  <dcterms:created xsi:type="dcterms:W3CDTF">2015-09-14T17:40:23Z</dcterms:created>
  <dcterms:modified xsi:type="dcterms:W3CDTF">2020-03-13T20:09:23Z</dcterms:modified>
</cp:coreProperties>
</file>